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18288000" cy="10287000"/>
  <p:notesSz cx="6858000" cy="9144000"/>
  <p:embeddedFontLst>
    <p:embeddedFont>
      <p:font typeface="TAN Pearl" charset="1" panose="00000000000000000000"/>
      <p:regular r:id="rId37"/>
    </p:embeddedFont>
    <p:embeddedFont>
      <p:font typeface="Maharlika" charset="1" panose="000000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theme/theme2.xml" Type="http://schemas.openxmlformats.org/officeDocument/2006/relationships/theme"/><Relationship Id="rId36" Target="notesSlides/notesSlide1.xml" Type="http://schemas.openxmlformats.org/officeDocument/2006/relationships/notesSlide"/><Relationship Id="rId37" Target="fonts/font37.fntdata" Type="http://schemas.openxmlformats.org/officeDocument/2006/relationships/font"/><Relationship Id="rId38" Target="notesSlides/notesSlide2.xml" Type="http://schemas.openxmlformats.org/officeDocument/2006/relationships/notesSlide"/><Relationship Id="rId39" Target="fonts/font39.fntdata" Type="http://schemas.openxmlformats.org/officeDocument/2006/relationships/font"/><Relationship Id="rId4" Target="theme/theme1.xml" Type="http://schemas.openxmlformats.org/officeDocument/2006/relationships/theme"/><Relationship Id="rId40" Target="notesSlides/notesSlide3.xml" Type="http://schemas.openxmlformats.org/officeDocument/2006/relationships/notesSlide"/><Relationship Id="rId41" Target="notesSlides/notesSlide4.xml" Type="http://schemas.openxmlformats.org/officeDocument/2006/relationships/notesSlide"/><Relationship Id="rId42" Target="notesSlides/notesSlide5.xml" Type="http://schemas.openxmlformats.org/officeDocument/2006/relationships/notesSlide"/><Relationship Id="rId43" Target="notesSlides/notesSlide6.xml" Type="http://schemas.openxmlformats.org/officeDocument/2006/relationships/notesSlide"/><Relationship Id="rId44" Target="notesSlides/notesSlide7.xml" Type="http://schemas.openxmlformats.org/officeDocument/2006/relationships/notesSlide"/><Relationship Id="rId45" Target="notesSlides/notesSlide8.xml" Type="http://schemas.openxmlformats.org/officeDocument/2006/relationships/notesSlide"/><Relationship Id="rId46" Target="notesSlides/notesSlide9.xml" Type="http://schemas.openxmlformats.org/officeDocument/2006/relationships/notesSlide"/><Relationship Id="rId47" Target="notesSlides/notesSlide10.xml" Type="http://schemas.openxmlformats.org/officeDocument/2006/relationships/notesSlide"/><Relationship Id="rId48" Target="notesSlides/notesSlide11.xml" Type="http://schemas.openxmlformats.org/officeDocument/2006/relationships/notesSlide"/><Relationship Id="rId49" Target="notesSlides/notesSlide12.xml" Type="http://schemas.openxmlformats.org/officeDocument/2006/relationships/notesSlide"/><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61" Target="notesSlides/notesSlide24.xml" Type="http://schemas.openxmlformats.org/officeDocument/2006/relationships/notesSlide"/><Relationship Id="rId62" Target="notesSlides/notesSlide25.xml" Type="http://schemas.openxmlformats.org/officeDocument/2006/relationships/notesSlide"/><Relationship Id="rId63" Target="notesSlides/notesSlide26.xml" Type="http://schemas.openxmlformats.org/officeDocument/2006/relationships/notesSlide"/><Relationship Id="rId64" Target="notesSlides/notesSlide27.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see in this table, anti-inflammatory diets helped lower inflammation levels and markers. Lowering inflammation has been linked with better hormonal balance and cycle regulation.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 can see in this table, nutrition can significantly impact fertility outcomes, even within a 12-week window.</a:t>
            </a:r>
          </a:p>
          <a:p>
            <a:r>
              <a:rPr lang="en-US"/>
              <a:t>** define clinical pregnancy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Across all areas, which included metabolic, inflammatory, and reproductive, the data leaned toward anti-inflammatory diets with beneficial effects</a:t>
            </a:r>
          </a:p>
          <a:p>
            <a:r>
              <a:rPr lang="en-US"/>
              <a:t>*** why on a cellular level does this happen?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32.png" Type="http://schemas.openxmlformats.org/officeDocument/2006/relationships/image"/><Relationship Id="rId4" Target="../media/image3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4.png" Type="http://schemas.openxmlformats.org/officeDocument/2006/relationships/image"/><Relationship Id="rId4" Target="../media/image3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https://doi.org/10.1038/s41598-024-54100-1" TargetMode="External" Type="http://schemas.openxmlformats.org/officeDocument/2006/relationships/hyperlink"/><Relationship Id="rId11" Target="https://doi.org/10.1136/gutjnl-2017-314786" TargetMode="External" Type="http://schemas.openxmlformats.org/officeDocument/2006/relationships/hyperlink"/><Relationship Id="rId12" Target="https://doi.org/10.4103/1947-2714.161246" TargetMode="External" Type="http://schemas.openxmlformats.org/officeDocument/2006/relationships/hyperlink"/><Relationship Id="rId2" Target="../notesSlides/notesSlide27.xml" Type="http://schemas.openxmlformats.org/officeDocument/2006/relationships/notesSlide"/><Relationship Id="rId3" Target="https://doi.org/10.1055/s-0034-1376990" TargetMode="External" Type="http://schemas.openxmlformats.org/officeDocument/2006/relationships/hyperlink"/><Relationship Id="rId4" Target="https://doi.org/10.1016/j.nut.2021.111394" TargetMode="External" Type="http://schemas.openxmlformats.org/officeDocument/2006/relationships/hyperlink"/><Relationship Id="rId5" Target="https://doi.org/10.1007/s10549-024-07266-1" TargetMode="External" Type="http://schemas.openxmlformats.org/officeDocument/2006/relationships/hyperlink"/><Relationship Id="rId6" Target="https://doi.org/10.1155/S0962935193000250" TargetMode="External" Type="http://schemas.openxmlformats.org/officeDocument/2006/relationships/hyperlink"/><Relationship Id="rId7" Target="https://doi.org/10.1093/humrep/dey003" TargetMode="External" Type="http://schemas.openxmlformats.org/officeDocument/2006/relationships/hyperlink"/><Relationship Id="rId8" Target="https://doi.org/10.3390/cells10113164" TargetMode="External" Type="http://schemas.openxmlformats.org/officeDocument/2006/relationships/hyperlink"/><Relationship Id="rId9" Target="https://doi.org/10.3390/nu11092059" TargetMode="External" Type="http://schemas.openxmlformats.org/officeDocument/2006/relationships/hyperlink"/></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sv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notesSlides/notesSlide6.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11" Target="../media/image26.png" Type="http://schemas.openxmlformats.org/officeDocument/2006/relationships/image"/><Relationship Id="rId12" Target="../media/image27.svg" Type="http://schemas.openxmlformats.org/officeDocument/2006/relationships/image"/><Relationship Id="rId13" Target="../media/image28.png" Type="http://schemas.openxmlformats.org/officeDocument/2006/relationships/image"/><Relationship Id="rId14" Target="../media/image29.svg" Type="http://schemas.openxmlformats.org/officeDocument/2006/relationships/image"/><Relationship Id="rId2" Target="../notesSlides/notesSlide7.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30.png" Type="http://schemas.openxmlformats.org/officeDocument/2006/relationships/image"/><Relationship Id="rId4" Target="../media/image31.svg" Type="http://schemas.openxmlformats.org/officeDocument/2006/relationships/image"/></Relationships>
</file>

<file path=ppt/slides/slide1.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8450727"/>
            <a:ext cx="16230600" cy="3379323"/>
            <a:chOff x="0" y="0"/>
            <a:chExt cx="4274726" cy="890028"/>
          </a:xfrm>
        </p:grpSpPr>
        <p:sp>
          <p:nvSpPr>
            <p:cNvPr name="Freeform 6" id="6"/>
            <p:cNvSpPr/>
            <p:nvPr/>
          </p:nvSpPr>
          <p:spPr>
            <a:xfrm flipH="false" flipV="false" rot="0">
              <a:off x="0" y="0"/>
              <a:ext cx="4274726" cy="890028"/>
            </a:xfrm>
            <a:custGeom>
              <a:avLst/>
              <a:gdLst/>
              <a:ahLst/>
              <a:cxnLst/>
              <a:rect r="r" b="b" t="t" l="l"/>
              <a:pathLst>
                <a:path h="890028" w="4274726">
                  <a:moveTo>
                    <a:pt x="23850" y="0"/>
                  </a:moveTo>
                  <a:lnTo>
                    <a:pt x="4250876" y="0"/>
                  </a:lnTo>
                  <a:cubicBezTo>
                    <a:pt x="4257201" y="0"/>
                    <a:pt x="4263268" y="2513"/>
                    <a:pt x="4267741" y="6985"/>
                  </a:cubicBezTo>
                  <a:cubicBezTo>
                    <a:pt x="4272213" y="11458"/>
                    <a:pt x="4274726" y="17524"/>
                    <a:pt x="4274726" y="23850"/>
                  </a:cubicBezTo>
                  <a:lnTo>
                    <a:pt x="4274726" y="866178"/>
                  </a:lnTo>
                  <a:cubicBezTo>
                    <a:pt x="4274726" y="872503"/>
                    <a:pt x="4272213" y="878569"/>
                    <a:pt x="4267741" y="883042"/>
                  </a:cubicBezTo>
                  <a:cubicBezTo>
                    <a:pt x="4263268" y="887515"/>
                    <a:pt x="4257201" y="890028"/>
                    <a:pt x="4250876" y="890028"/>
                  </a:cubicBezTo>
                  <a:lnTo>
                    <a:pt x="23850" y="890028"/>
                  </a:lnTo>
                  <a:cubicBezTo>
                    <a:pt x="17524" y="890028"/>
                    <a:pt x="11458" y="887515"/>
                    <a:pt x="6985" y="883042"/>
                  </a:cubicBezTo>
                  <a:cubicBezTo>
                    <a:pt x="2513" y="878569"/>
                    <a:pt x="0" y="872503"/>
                    <a:pt x="0" y="866178"/>
                  </a:cubicBezTo>
                  <a:lnTo>
                    <a:pt x="0" y="23850"/>
                  </a:lnTo>
                  <a:cubicBezTo>
                    <a:pt x="0" y="17524"/>
                    <a:pt x="2513" y="11458"/>
                    <a:pt x="6985" y="6985"/>
                  </a:cubicBezTo>
                  <a:cubicBezTo>
                    <a:pt x="11458" y="2513"/>
                    <a:pt x="17524" y="0"/>
                    <a:pt x="23850" y="0"/>
                  </a:cubicBezTo>
                  <a:close/>
                </a:path>
              </a:pathLst>
            </a:custGeom>
            <a:solidFill>
              <a:srgbClr val="FF3578"/>
            </a:solidFill>
          </p:spPr>
        </p:sp>
        <p:sp>
          <p:nvSpPr>
            <p:cNvPr name="TextBox 7" id="7"/>
            <p:cNvSpPr txBox="true"/>
            <p:nvPr/>
          </p:nvSpPr>
          <p:spPr>
            <a:xfrm>
              <a:off x="0" y="-66675"/>
              <a:ext cx="4274726" cy="95670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572868" y="2055010"/>
            <a:ext cx="15465861" cy="4828449"/>
          </a:xfrm>
          <a:prstGeom prst="rect">
            <a:avLst/>
          </a:prstGeom>
        </p:spPr>
        <p:txBody>
          <a:bodyPr anchor="t" rtlCol="false" tIns="0" lIns="0" bIns="0" rIns="0">
            <a:spAutoFit/>
          </a:bodyPr>
          <a:lstStyle/>
          <a:p>
            <a:pPr algn="ctr">
              <a:lnSpc>
                <a:spcPts val="7622"/>
              </a:lnSpc>
              <a:spcBef>
                <a:spcPct val="0"/>
              </a:spcBef>
            </a:pPr>
            <a:r>
              <a:rPr lang="en-US" sz="5444">
                <a:solidFill>
                  <a:srgbClr val="FF3578"/>
                </a:solidFill>
                <a:latin typeface="TAN Pearl"/>
                <a:ea typeface="TAN Pearl"/>
                <a:cs typeface="TAN Pearl"/>
                <a:sym typeface="TAN Pearl"/>
              </a:rPr>
              <a:t> The Effect of Anti-Inflammatory Dietary Approaches on Metabolic, Reproductive, and Inflammatory Health in Women: A Systematic Review</a:t>
            </a:r>
          </a:p>
        </p:txBody>
      </p:sp>
      <p:sp>
        <p:nvSpPr>
          <p:cNvPr name="TextBox 9" id="9"/>
          <p:cNvSpPr txBox="true"/>
          <p:nvPr/>
        </p:nvSpPr>
        <p:spPr>
          <a:xfrm rot="0">
            <a:off x="7321691" y="790943"/>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TITLE</a:t>
            </a:r>
          </a:p>
        </p:txBody>
      </p:sp>
      <p:sp>
        <p:nvSpPr>
          <p:cNvPr name="TextBox 10" id="10"/>
          <p:cNvSpPr txBox="true"/>
          <p:nvPr/>
        </p:nvSpPr>
        <p:spPr>
          <a:xfrm rot="0">
            <a:off x="6802080" y="8982632"/>
            <a:ext cx="4410918" cy="475135"/>
          </a:xfrm>
          <a:prstGeom prst="rect">
            <a:avLst/>
          </a:prstGeom>
        </p:spPr>
        <p:txBody>
          <a:bodyPr anchor="t" rtlCol="false" tIns="0" lIns="0" bIns="0" rIns="0">
            <a:spAutoFit/>
          </a:bodyPr>
          <a:lstStyle/>
          <a:p>
            <a:pPr algn="ctr">
              <a:lnSpc>
                <a:spcPts val="3736"/>
              </a:lnSpc>
              <a:spcBef>
                <a:spcPct val="0"/>
              </a:spcBef>
            </a:pPr>
            <a:r>
              <a:rPr lang="en-US" sz="2668">
                <a:solidFill>
                  <a:srgbClr val="FFFFFF"/>
                </a:solidFill>
                <a:latin typeface="TAN Pearl"/>
                <a:ea typeface="TAN Pearl"/>
                <a:cs typeface="TAN Pearl"/>
                <a:sym typeface="TAN Pearl"/>
              </a:rPr>
              <a:t>BY BAILEY OLIVER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991693" y="2217859"/>
            <a:ext cx="9580953" cy="7040441"/>
            <a:chOff x="0" y="0"/>
            <a:chExt cx="2523379" cy="1854272"/>
          </a:xfrm>
        </p:grpSpPr>
        <p:sp>
          <p:nvSpPr>
            <p:cNvPr name="Freeform 3" id="3"/>
            <p:cNvSpPr/>
            <p:nvPr/>
          </p:nvSpPr>
          <p:spPr>
            <a:xfrm flipH="false" flipV="false" rot="0">
              <a:off x="0" y="0"/>
              <a:ext cx="2523379" cy="1854272"/>
            </a:xfrm>
            <a:custGeom>
              <a:avLst/>
              <a:gdLst/>
              <a:ahLst/>
              <a:cxnLst/>
              <a:rect r="r" b="b" t="t" l="l"/>
              <a:pathLst>
                <a:path h="1854272" w="2523379">
                  <a:moveTo>
                    <a:pt x="40403" y="0"/>
                  </a:moveTo>
                  <a:lnTo>
                    <a:pt x="2482976" y="0"/>
                  </a:lnTo>
                  <a:cubicBezTo>
                    <a:pt x="2505290" y="0"/>
                    <a:pt x="2523379" y="18089"/>
                    <a:pt x="2523379" y="40403"/>
                  </a:cubicBezTo>
                  <a:lnTo>
                    <a:pt x="2523379" y="1813870"/>
                  </a:lnTo>
                  <a:cubicBezTo>
                    <a:pt x="2523379" y="1824585"/>
                    <a:pt x="2519122" y="1834862"/>
                    <a:pt x="2511545" y="1842439"/>
                  </a:cubicBezTo>
                  <a:cubicBezTo>
                    <a:pt x="2503968" y="1850016"/>
                    <a:pt x="2493691" y="1854272"/>
                    <a:pt x="2482976" y="1854272"/>
                  </a:cubicBezTo>
                  <a:lnTo>
                    <a:pt x="40403" y="1854272"/>
                  </a:lnTo>
                  <a:cubicBezTo>
                    <a:pt x="18089" y="1854272"/>
                    <a:pt x="0" y="1836184"/>
                    <a:pt x="0" y="1813870"/>
                  </a:cubicBezTo>
                  <a:lnTo>
                    <a:pt x="0" y="40403"/>
                  </a:lnTo>
                  <a:cubicBezTo>
                    <a:pt x="0" y="29687"/>
                    <a:pt x="4257" y="19411"/>
                    <a:pt x="11834" y="11834"/>
                  </a:cubicBezTo>
                  <a:cubicBezTo>
                    <a:pt x="19411" y="4257"/>
                    <a:pt x="29687" y="0"/>
                    <a:pt x="40403" y="0"/>
                  </a:cubicBezTo>
                  <a:close/>
                </a:path>
              </a:pathLst>
            </a:custGeom>
            <a:solidFill>
              <a:srgbClr val="FFB5CE"/>
            </a:solidFill>
          </p:spPr>
        </p:sp>
        <p:sp>
          <p:nvSpPr>
            <p:cNvPr name="TextBox 4" id="4"/>
            <p:cNvSpPr txBox="true"/>
            <p:nvPr/>
          </p:nvSpPr>
          <p:spPr>
            <a:xfrm>
              <a:off x="0" y="-66675"/>
              <a:ext cx="2523379" cy="192094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126399" y="2217859"/>
            <a:ext cx="6132901" cy="6974773"/>
            <a:chOff x="0" y="0"/>
            <a:chExt cx="950147" cy="1080575"/>
          </a:xfrm>
        </p:grpSpPr>
        <p:sp>
          <p:nvSpPr>
            <p:cNvPr name="Freeform 6" id="6"/>
            <p:cNvSpPr/>
            <p:nvPr/>
          </p:nvSpPr>
          <p:spPr>
            <a:xfrm flipH="true" flipV="false" rot="0">
              <a:off x="0" y="0"/>
              <a:ext cx="950147" cy="1080575"/>
            </a:xfrm>
            <a:custGeom>
              <a:avLst/>
              <a:gdLst/>
              <a:ahLst/>
              <a:cxnLst/>
              <a:rect r="r" b="b" t="t" l="l"/>
              <a:pathLst>
                <a:path h="1080575" w="950147">
                  <a:moveTo>
                    <a:pt x="887029" y="0"/>
                  </a:moveTo>
                  <a:lnTo>
                    <a:pt x="63118" y="0"/>
                  </a:lnTo>
                  <a:cubicBezTo>
                    <a:pt x="28259" y="0"/>
                    <a:pt x="0" y="28259"/>
                    <a:pt x="0" y="63118"/>
                  </a:cubicBezTo>
                  <a:lnTo>
                    <a:pt x="0" y="1017457"/>
                  </a:lnTo>
                  <a:cubicBezTo>
                    <a:pt x="0" y="1034197"/>
                    <a:pt x="6650" y="1050251"/>
                    <a:pt x="18487" y="1062088"/>
                  </a:cubicBezTo>
                  <a:cubicBezTo>
                    <a:pt x="30324" y="1073925"/>
                    <a:pt x="46378" y="1080575"/>
                    <a:pt x="63118" y="1080575"/>
                  </a:cubicBezTo>
                  <a:lnTo>
                    <a:pt x="887029" y="1080575"/>
                  </a:lnTo>
                  <a:cubicBezTo>
                    <a:pt x="903769" y="1080575"/>
                    <a:pt x="919823" y="1073925"/>
                    <a:pt x="931660" y="1062088"/>
                  </a:cubicBezTo>
                  <a:cubicBezTo>
                    <a:pt x="943497" y="1050251"/>
                    <a:pt x="950147" y="1034197"/>
                    <a:pt x="950147" y="1017457"/>
                  </a:cubicBezTo>
                  <a:lnTo>
                    <a:pt x="950147" y="63118"/>
                  </a:lnTo>
                  <a:cubicBezTo>
                    <a:pt x="950147" y="28259"/>
                    <a:pt x="921888" y="0"/>
                    <a:pt x="887029" y="0"/>
                  </a:cubicBezTo>
                  <a:close/>
                </a:path>
              </a:pathLst>
            </a:custGeom>
            <a:solidFill>
              <a:srgbClr val="FF3578"/>
            </a:solidFill>
            <a:ln w="12700" cap="rnd">
              <a:solidFill>
                <a:srgbClr val="000000"/>
              </a:solidFill>
              <a:prstDash val="solid"/>
              <a:round/>
            </a:ln>
          </p:spPr>
        </p:sp>
      </p:grpSp>
      <p:grpSp>
        <p:nvGrpSpPr>
          <p:cNvPr name="Group 7" id="7"/>
          <p:cNvGrpSpPr/>
          <p:nvPr/>
        </p:nvGrpSpPr>
        <p:grpSpPr>
          <a:xfrm rot="0">
            <a:off x="514661" y="536650"/>
            <a:ext cx="17258678" cy="984100"/>
            <a:chOff x="0" y="0"/>
            <a:chExt cx="4545495" cy="259187"/>
          </a:xfrm>
        </p:grpSpPr>
        <p:sp>
          <p:nvSpPr>
            <p:cNvPr name="Freeform 8" id="8"/>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9" id="9"/>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077765" y="3757801"/>
            <a:ext cx="4230168" cy="4114800"/>
          </a:xfrm>
          <a:custGeom>
            <a:avLst/>
            <a:gdLst/>
            <a:ahLst/>
            <a:cxnLst/>
            <a:rect r="r" b="b" t="t" l="l"/>
            <a:pathLst>
              <a:path h="4114800" w="4230168">
                <a:moveTo>
                  <a:pt x="0" y="0"/>
                </a:moveTo>
                <a:lnTo>
                  <a:pt x="4230169" y="0"/>
                </a:lnTo>
                <a:lnTo>
                  <a:pt x="423016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509655" y="2602399"/>
            <a:ext cx="9616744" cy="2139353"/>
          </a:xfrm>
          <a:prstGeom prst="rect">
            <a:avLst/>
          </a:prstGeom>
        </p:spPr>
        <p:txBody>
          <a:bodyPr anchor="t" rtlCol="false" tIns="0" lIns="0" bIns="0" rIns="0">
            <a:spAutoFit/>
          </a:bodyPr>
          <a:lstStyle/>
          <a:p>
            <a:pPr algn="l">
              <a:lnSpc>
                <a:spcPts val="8375"/>
              </a:lnSpc>
              <a:spcBef>
                <a:spcPct val="0"/>
              </a:spcBef>
            </a:pPr>
            <a:r>
              <a:rPr lang="en-US" sz="5982">
                <a:solidFill>
                  <a:srgbClr val="FFF6F9"/>
                </a:solidFill>
                <a:latin typeface="TAN Pearl"/>
                <a:ea typeface="TAN Pearl"/>
                <a:cs typeface="TAN Pearl"/>
                <a:sym typeface="TAN Pearl"/>
              </a:rPr>
              <a:t>Literature Search/Screening</a:t>
            </a:r>
          </a:p>
        </p:txBody>
      </p:sp>
      <p:sp>
        <p:nvSpPr>
          <p:cNvPr name="TextBox 12" id="12"/>
          <p:cNvSpPr txBox="true"/>
          <p:nvPr/>
        </p:nvSpPr>
        <p:spPr>
          <a:xfrm rot="0">
            <a:off x="1028700" y="4808725"/>
            <a:ext cx="9354874" cy="4893255"/>
          </a:xfrm>
          <a:prstGeom prst="rect">
            <a:avLst/>
          </a:prstGeom>
        </p:spPr>
        <p:txBody>
          <a:bodyPr anchor="t" rtlCol="false" tIns="0" lIns="0" bIns="0" rIns="0">
            <a:spAutoFit/>
          </a:bodyPr>
          <a:lstStyle/>
          <a:p>
            <a:pPr algn="l" marL="750717" indent="-375358" lvl="1">
              <a:lnSpc>
                <a:spcPts val="4868"/>
              </a:lnSpc>
              <a:buFont typeface="Arial"/>
              <a:buChar char="•"/>
            </a:pPr>
            <a:r>
              <a:rPr lang="en-US" sz="3477">
                <a:solidFill>
                  <a:srgbClr val="FFF6F9"/>
                </a:solidFill>
                <a:latin typeface="Maharlika"/>
                <a:ea typeface="Maharlika"/>
                <a:cs typeface="Maharlika"/>
                <a:sym typeface="Maharlika"/>
              </a:rPr>
              <a:t>PubMed database, May 2025\</a:t>
            </a:r>
          </a:p>
          <a:p>
            <a:pPr algn="l" marL="750717" indent="-375358" lvl="1">
              <a:lnSpc>
                <a:spcPts val="4868"/>
              </a:lnSpc>
              <a:buFont typeface="Arial"/>
              <a:buChar char="•"/>
            </a:pPr>
            <a:r>
              <a:rPr lang="en-US" sz="3477">
                <a:solidFill>
                  <a:srgbClr val="FFF6F9"/>
                </a:solidFill>
                <a:latin typeface="Maharlika"/>
                <a:ea typeface="Maharlika"/>
                <a:cs typeface="Maharlika"/>
                <a:sym typeface="Maharlika"/>
              </a:rPr>
              <a:t>Broke search terms into catergories based on diet, disease state, or markers</a:t>
            </a:r>
          </a:p>
          <a:p>
            <a:pPr algn="l" marL="750717" indent="-375358" lvl="1">
              <a:lnSpc>
                <a:spcPts val="4868"/>
              </a:lnSpc>
              <a:buFont typeface="Arial"/>
              <a:buChar char="•"/>
            </a:pPr>
            <a:r>
              <a:rPr lang="en-US" sz="3477">
                <a:solidFill>
                  <a:srgbClr val="FFF6F9"/>
                </a:solidFill>
                <a:latin typeface="Maharlika"/>
                <a:ea typeface="Maharlika"/>
                <a:cs typeface="Maharlika"/>
                <a:sym typeface="Maharlika"/>
              </a:rPr>
              <a:t>Search terms included: "anti-inflammatory diet," "women," "hormones," etc.</a:t>
            </a:r>
          </a:p>
          <a:p>
            <a:pPr algn="l" marL="750717" indent="-375358" lvl="1">
              <a:lnSpc>
                <a:spcPts val="4868"/>
              </a:lnSpc>
              <a:buFont typeface="Arial"/>
              <a:buChar char="•"/>
            </a:pPr>
            <a:r>
              <a:rPr lang="en-US" sz="3477">
                <a:solidFill>
                  <a:srgbClr val="FFF6F9"/>
                </a:solidFill>
                <a:latin typeface="Maharlika"/>
                <a:ea typeface="Maharlika"/>
                <a:cs typeface="Maharlika"/>
                <a:sym typeface="Maharlika"/>
              </a:rPr>
              <a:t>F</a:t>
            </a:r>
            <a:r>
              <a:rPr lang="en-US" sz="3477">
                <a:solidFill>
                  <a:srgbClr val="FFF6F9"/>
                </a:solidFill>
                <a:latin typeface="Maharlika"/>
                <a:ea typeface="Maharlika"/>
                <a:cs typeface="Maharlika"/>
                <a:sym typeface="Maharlika"/>
              </a:rPr>
              <a:t>inal studies included: 9</a:t>
            </a:r>
          </a:p>
          <a:p>
            <a:pPr algn="l">
              <a:lnSpc>
                <a:spcPts val="4868"/>
              </a:lnSpc>
              <a:spcBef>
                <a:spcPct val="0"/>
              </a:spcBef>
            </a:pPr>
          </a:p>
        </p:txBody>
      </p:sp>
      <p:sp>
        <p:nvSpPr>
          <p:cNvPr name="TextBox 13" id="13"/>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METHODS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991693" y="2217859"/>
            <a:ext cx="9580953" cy="6974773"/>
            <a:chOff x="0" y="0"/>
            <a:chExt cx="2523379" cy="1836977"/>
          </a:xfrm>
        </p:grpSpPr>
        <p:sp>
          <p:nvSpPr>
            <p:cNvPr name="Freeform 3" id="3"/>
            <p:cNvSpPr/>
            <p:nvPr/>
          </p:nvSpPr>
          <p:spPr>
            <a:xfrm flipH="false" flipV="false" rot="0">
              <a:off x="0" y="0"/>
              <a:ext cx="2523379" cy="1836977"/>
            </a:xfrm>
            <a:custGeom>
              <a:avLst/>
              <a:gdLst/>
              <a:ahLst/>
              <a:cxnLst/>
              <a:rect r="r" b="b" t="t" l="l"/>
              <a:pathLst>
                <a:path h="1836977" w="2523379">
                  <a:moveTo>
                    <a:pt x="40403" y="0"/>
                  </a:moveTo>
                  <a:lnTo>
                    <a:pt x="2482976" y="0"/>
                  </a:lnTo>
                  <a:cubicBezTo>
                    <a:pt x="2505290" y="0"/>
                    <a:pt x="2523379" y="18089"/>
                    <a:pt x="2523379" y="40403"/>
                  </a:cubicBezTo>
                  <a:lnTo>
                    <a:pt x="2523379" y="1796575"/>
                  </a:lnTo>
                  <a:cubicBezTo>
                    <a:pt x="2523379" y="1807290"/>
                    <a:pt x="2519122" y="1817567"/>
                    <a:pt x="2511545" y="1825144"/>
                  </a:cubicBezTo>
                  <a:cubicBezTo>
                    <a:pt x="2503968" y="1832720"/>
                    <a:pt x="2493691" y="1836977"/>
                    <a:pt x="2482976" y="1836977"/>
                  </a:cubicBezTo>
                  <a:lnTo>
                    <a:pt x="40403" y="1836977"/>
                  </a:lnTo>
                  <a:cubicBezTo>
                    <a:pt x="29687" y="1836977"/>
                    <a:pt x="19411" y="1832720"/>
                    <a:pt x="11834" y="1825144"/>
                  </a:cubicBezTo>
                  <a:cubicBezTo>
                    <a:pt x="4257" y="1817567"/>
                    <a:pt x="0" y="1807290"/>
                    <a:pt x="0" y="1796575"/>
                  </a:cubicBezTo>
                  <a:lnTo>
                    <a:pt x="0" y="40403"/>
                  </a:lnTo>
                  <a:cubicBezTo>
                    <a:pt x="0" y="29687"/>
                    <a:pt x="4257" y="19411"/>
                    <a:pt x="11834" y="11834"/>
                  </a:cubicBezTo>
                  <a:cubicBezTo>
                    <a:pt x="19411" y="4257"/>
                    <a:pt x="29687" y="0"/>
                    <a:pt x="40403" y="0"/>
                  </a:cubicBezTo>
                  <a:close/>
                </a:path>
              </a:pathLst>
            </a:custGeom>
            <a:solidFill>
              <a:srgbClr val="FFB5CE"/>
            </a:solidFill>
          </p:spPr>
        </p:sp>
        <p:sp>
          <p:nvSpPr>
            <p:cNvPr name="TextBox 4" id="4"/>
            <p:cNvSpPr txBox="true"/>
            <p:nvPr/>
          </p:nvSpPr>
          <p:spPr>
            <a:xfrm>
              <a:off x="0" y="-66675"/>
              <a:ext cx="2523379" cy="190365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126399" y="2217859"/>
            <a:ext cx="6132901" cy="6974773"/>
            <a:chOff x="0" y="0"/>
            <a:chExt cx="950147" cy="1080575"/>
          </a:xfrm>
        </p:grpSpPr>
        <p:sp>
          <p:nvSpPr>
            <p:cNvPr name="Freeform 6" id="6"/>
            <p:cNvSpPr/>
            <p:nvPr/>
          </p:nvSpPr>
          <p:spPr>
            <a:xfrm flipH="true" flipV="false" rot="0">
              <a:off x="0" y="0"/>
              <a:ext cx="950147" cy="1080575"/>
            </a:xfrm>
            <a:custGeom>
              <a:avLst/>
              <a:gdLst/>
              <a:ahLst/>
              <a:cxnLst/>
              <a:rect r="r" b="b" t="t" l="l"/>
              <a:pathLst>
                <a:path h="1080575" w="950147">
                  <a:moveTo>
                    <a:pt x="887029" y="0"/>
                  </a:moveTo>
                  <a:lnTo>
                    <a:pt x="63118" y="0"/>
                  </a:lnTo>
                  <a:cubicBezTo>
                    <a:pt x="28259" y="0"/>
                    <a:pt x="0" y="28259"/>
                    <a:pt x="0" y="63118"/>
                  </a:cubicBezTo>
                  <a:lnTo>
                    <a:pt x="0" y="1017457"/>
                  </a:lnTo>
                  <a:cubicBezTo>
                    <a:pt x="0" y="1034197"/>
                    <a:pt x="6650" y="1050251"/>
                    <a:pt x="18487" y="1062088"/>
                  </a:cubicBezTo>
                  <a:cubicBezTo>
                    <a:pt x="30324" y="1073925"/>
                    <a:pt x="46378" y="1080575"/>
                    <a:pt x="63118" y="1080575"/>
                  </a:cubicBezTo>
                  <a:lnTo>
                    <a:pt x="887029" y="1080575"/>
                  </a:lnTo>
                  <a:cubicBezTo>
                    <a:pt x="903769" y="1080575"/>
                    <a:pt x="919823" y="1073925"/>
                    <a:pt x="931660" y="1062088"/>
                  </a:cubicBezTo>
                  <a:cubicBezTo>
                    <a:pt x="943497" y="1050251"/>
                    <a:pt x="950147" y="1034197"/>
                    <a:pt x="950147" y="1017457"/>
                  </a:cubicBezTo>
                  <a:lnTo>
                    <a:pt x="950147" y="63118"/>
                  </a:lnTo>
                  <a:cubicBezTo>
                    <a:pt x="950147" y="28259"/>
                    <a:pt x="921888" y="0"/>
                    <a:pt x="887029" y="0"/>
                  </a:cubicBezTo>
                  <a:close/>
                </a:path>
              </a:pathLst>
            </a:custGeom>
            <a:solidFill>
              <a:srgbClr val="FF3578"/>
            </a:solidFill>
            <a:ln w="12700" cap="rnd">
              <a:solidFill>
                <a:srgbClr val="000000"/>
              </a:solidFill>
              <a:prstDash val="solid"/>
              <a:round/>
            </a:ln>
          </p:spPr>
        </p:sp>
      </p:grpSp>
      <p:grpSp>
        <p:nvGrpSpPr>
          <p:cNvPr name="Group 7" id="7"/>
          <p:cNvGrpSpPr/>
          <p:nvPr/>
        </p:nvGrpSpPr>
        <p:grpSpPr>
          <a:xfrm rot="0">
            <a:off x="514661" y="536650"/>
            <a:ext cx="17258678" cy="984100"/>
            <a:chOff x="0" y="0"/>
            <a:chExt cx="4545495" cy="259187"/>
          </a:xfrm>
        </p:grpSpPr>
        <p:sp>
          <p:nvSpPr>
            <p:cNvPr name="Freeform 8" id="8"/>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9" id="9"/>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1911458" y="3994054"/>
            <a:ext cx="4562782" cy="4114800"/>
          </a:xfrm>
          <a:custGeom>
            <a:avLst/>
            <a:gdLst/>
            <a:ahLst/>
            <a:cxnLst/>
            <a:rect r="r" b="b" t="t" l="l"/>
            <a:pathLst>
              <a:path h="4114800" w="4562782">
                <a:moveTo>
                  <a:pt x="0" y="0"/>
                </a:moveTo>
                <a:lnTo>
                  <a:pt x="4562783" y="0"/>
                </a:lnTo>
                <a:lnTo>
                  <a:pt x="45627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2513320" y="2442778"/>
            <a:ext cx="9616744" cy="1079421"/>
          </a:xfrm>
          <a:prstGeom prst="rect">
            <a:avLst/>
          </a:prstGeom>
        </p:spPr>
        <p:txBody>
          <a:bodyPr anchor="t" rtlCol="false" tIns="0" lIns="0" bIns="0" rIns="0">
            <a:spAutoFit/>
          </a:bodyPr>
          <a:lstStyle/>
          <a:p>
            <a:pPr algn="l">
              <a:lnSpc>
                <a:spcPts val="8375"/>
              </a:lnSpc>
              <a:spcBef>
                <a:spcPct val="0"/>
              </a:spcBef>
            </a:pPr>
            <a:r>
              <a:rPr lang="en-US" sz="5982">
                <a:solidFill>
                  <a:srgbClr val="FFF6F9"/>
                </a:solidFill>
                <a:latin typeface="TAN Pearl"/>
                <a:ea typeface="TAN Pearl"/>
                <a:cs typeface="TAN Pearl"/>
                <a:sym typeface="TAN Pearl"/>
              </a:rPr>
              <a:t>Study Design</a:t>
            </a:r>
          </a:p>
        </p:txBody>
      </p:sp>
      <p:sp>
        <p:nvSpPr>
          <p:cNvPr name="TextBox 12" id="12"/>
          <p:cNvSpPr txBox="true"/>
          <p:nvPr/>
        </p:nvSpPr>
        <p:spPr>
          <a:xfrm rot="0">
            <a:off x="1120331" y="3750481"/>
            <a:ext cx="9452315" cy="5442151"/>
          </a:xfrm>
          <a:prstGeom prst="rect">
            <a:avLst/>
          </a:prstGeom>
        </p:spPr>
        <p:txBody>
          <a:bodyPr anchor="t" rtlCol="false" tIns="0" lIns="0" bIns="0" rIns="0">
            <a:spAutoFit/>
          </a:bodyPr>
          <a:lstStyle/>
          <a:p>
            <a:pPr algn="l" marL="942861" indent="-471431" lvl="1">
              <a:lnSpc>
                <a:spcPts val="6113"/>
              </a:lnSpc>
              <a:buFont typeface="Arial"/>
              <a:buChar char="•"/>
            </a:pPr>
            <a:r>
              <a:rPr lang="en-US" sz="4367">
                <a:solidFill>
                  <a:srgbClr val="FFF6F9"/>
                </a:solidFill>
                <a:latin typeface="Maharlika"/>
                <a:ea typeface="Maharlika"/>
                <a:cs typeface="Maharlika"/>
                <a:sym typeface="Maharlika"/>
              </a:rPr>
              <a:t>6 RCTs, </a:t>
            </a:r>
          </a:p>
          <a:p>
            <a:pPr algn="l" marL="942861" indent="-471431" lvl="1">
              <a:lnSpc>
                <a:spcPts val="6113"/>
              </a:lnSpc>
              <a:buFont typeface="Arial"/>
              <a:buChar char="•"/>
            </a:pPr>
            <a:r>
              <a:rPr lang="en-US" sz="4367">
                <a:solidFill>
                  <a:srgbClr val="FFF6F9"/>
                </a:solidFill>
                <a:latin typeface="Maharlika"/>
                <a:ea typeface="Maharlika"/>
                <a:cs typeface="Maharlika"/>
                <a:sym typeface="Maharlika"/>
              </a:rPr>
              <a:t>2 prospective interventions, </a:t>
            </a:r>
          </a:p>
          <a:p>
            <a:pPr algn="l" marL="942861" indent="-471431" lvl="1">
              <a:lnSpc>
                <a:spcPts val="6113"/>
              </a:lnSpc>
              <a:buFont typeface="Arial"/>
              <a:buChar char="•"/>
            </a:pPr>
            <a:r>
              <a:rPr lang="en-US" sz="4367">
                <a:solidFill>
                  <a:srgbClr val="FFF6F9"/>
                </a:solidFill>
                <a:latin typeface="Maharlika"/>
                <a:ea typeface="Maharlika"/>
                <a:cs typeface="Maharlika"/>
                <a:sym typeface="Maharlika"/>
              </a:rPr>
              <a:t>1 observational</a:t>
            </a:r>
          </a:p>
          <a:p>
            <a:pPr algn="l" marL="942861" indent="-471431" lvl="1">
              <a:lnSpc>
                <a:spcPts val="6113"/>
              </a:lnSpc>
              <a:buFont typeface="Arial"/>
              <a:buChar char="•"/>
            </a:pPr>
            <a:r>
              <a:rPr lang="en-US" sz="4367">
                <a:solidFill>
                  <a:srgbClr val="FFF6F9"/>
                </a:solidFill>
                <a:latin typeface="Maharlika"/>
                <a:ea typeface="Maharlika"/>
                <a:cs typeface="Maharlika"/>
                <a:sym typeface="Maharlika"/>
              </a:rPr>
              <a:t>~700 participants</a:t>
            </a:r>
          </a:p>
          <a:p>
            <a:pPr algn="l" marL="942861" indent="-471431" lvl="1">
              <a:lnSpc>
                <a:spcPts val="6113"/>
              </a:lnSpc>
              <a:buFont typeface="Arial"/>
              <a:buChar char="•"/>
            </a:pPr>
            <a:r>
              <a:rPr lang="en-US" sz="4367">
                <a:solidFill>
                  <a:srgbClr val="FFF6F9"/>
                </a:solidFill>
                <a:latin typeface="Maharlika"/>
                <a:ea typeface="Maharlika"/>
                <a:cs typeface="Maharlika"/>
                <a:sym typeface="Maharlika"/>
              </a:rPr>
              <a:t>Intervention types: Mediterranean, DASH, AIDiet</a:t>
            </a:r>
          </a:p>
          <a:p>
            <a:pPr algn="l">
              <a:lnSpc>
                <a:spcPts val="6113"/>
              </a:lnSpc>
              <a:spcBef>
                <a:spcPct val="0"/>
              </a:spcBef>
            </a:pPr>
          </a:p>
        </p:txBody>
      </p:sp>
      <p:sp>
        <p:nvSpPr>
          <p:cNvPr name="TextBox 13" id="13"/>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METHODS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91693" y="2283527"/>
            <a:ext cx="4327864" cy="6974773"/>
            <a:chOff x="0" y="0"/>
            <a:chExt cx="670499" cy="1080575"/>
          </a:xfrm>
        </p:grpSpPr>
        <p:sp>
          <p:nvSpPr>
            <p:cNvPr name="Freeform 6" id="6"/>
            <p:cNvSpPr/>
            <p:nvPr/>
          </p:nvSpPr>
          <p:spPr>
            <a:xfrm flipH="false" flipV="false" rot="0">
              <a:off x="0" y="0"/>
              <a:ext cx="670499" cy="1080575"/>
            </a:xfrm>
            <a:custGeom>
              <a:avLst/>
              <a:gdLst/>
              <a:ahLst/>
              <a:cxnLst/>
              <a:rect r="r" b="b" t="t" l="l"/>
              <a:pathLst>
                <a:path h="1080575" w="670499">
                  <a:moveTo>
                    <a:pt x="89443" y="0"/>
                  </a:moveTo>
                  <a:lnTo>
                    <a:pt x="581057" y="0"/>
                  </a:lnTo>
                  <a:cubicBezTo>
                    <a:pt x="604778" y="0"/>
                    <a:pt x="627529" y="9423"/>
                    <a:pt x="644302" y="26197"/>
                  </a:cubicBezTo>
                  <a:cubicBezTo>
                    <a:pt x="661076" y="42971"/>
                    <a:pt x="670499" y="65721"/>
                    <a:pt x="670499" y="89443"/>
                  </a:cubicBezTo>
                  <a:lnTo>
                    <a:pt x="670499" y="991132"/>
                  </a:lnTo>
                  <a:cubicBezTo>
                    <a:pt x="670499" y="1014854"/>
                    <a:pt x="661076" y="1037604"/>
                    <a:pt x="644302" y="1054378"/>
                  </a:cubicBezTo>
                  <a:cubicBezTo>
                    <a:pt x="627529" y="1071151"/>
                    <a:pt x="604778" y="1080575"/>
                    <a:pt x="581057" y="1080575"/>
                  </a:cubicBezTo>
                  <a:lnTo>
                    <a:pt x="89443" y="1080575"/>
                  </a:lnTo>
                  <a:cubicBezTo>
                    <a:pt x="65721" y="1080575"/>
                    <a:pt x="42971" y="1071151"/>
                    <a:pt x="26197" y="1054378"/>
                  </a:cubicBezTo>
                  <a:cubicBezTo>
                    <a:pt x="9423" y="1037604"/>
                    <a:pt x="0" y="1014854"/>
                    <a:pt x="0" y="991132"/>
                  </a:cubicBezTo>
                  <a:lnTo>
                    <a:pt x="0" y="89443"/>
                  </a:lnTo>
                  <a:cubicBezTo>
                    <a:pt x="0" y="65721"/>
                    <a:pt x="9423" y="42971"/>
                    <a:pt x="26197" y="26197"/>
                  </a:cubicBezTo>
                  <a:cubicBezTo>
                    <a:pt x="42971" y="9423"/>
                    <a:pt x="65721" y="0"/>
                    <a:pt x="89443" y="0"/>
                  </a:cubicBezTo>
                  <a:close/>
                </a:path>
              </a:pathLst>
            </a:custGeom>
            <a:solidFill>
              <a:srgbClr val="FFB5CE"/>
            </a:solidFill>
            <a:ln w="12700" cap="rnd">
              <a:solidFill>
                <a:srgbClr val="000000"/>
              </a:solidFill>
              <a:prstDash val="solid"/>
              <a:round/>
            </a:ln>
          </p:spPr>
        </p:sp>
      </p:grpSp>
      <p:grpSp>
        <p:nvGrpSpPr>
          <p:cNvPr name="Group 7" id="7"/>
          <p:cNvGrpSpPr/>
          <p:nvPr/>
        </p:nvGrpSpPr>
        <p:grpSpPr>
          <a:xfrm rot="0">
            <a:off x="5838918" y="2250693"/>
            <a:ext cx="6610164" cy="7040441"/>
            <a:chOff x="0" y="0"/>
            <a:chExt cx="1740949" cy="1854272"/>
          </a:xfrm>
        </p:grpSpPr>
        <p:sp>
          <p:nvSpPr>
            <p:cNvPr name="Freeform 8" id="8"/>
            <p:cNvSpPr/>
            <p:nvPr/>
          </p:nvSpPr>
          <p:spPr>
            <a:xfrm flipH="false" flipV="false" rot="0">
              <a:off x="0" y="0"/>
              <a:ext cx="1740949" cy="1854272"/>
            </a:xfrm>
            <a:custGeom>
              <a:avLst/>
              <a:gdLst/>
              <a:ahLst/>
              <a:cxnLst/>
              <a:rect r="r" b="b" t="t" l="l"/>
              <a:pathLst>
                <a:path h="1854272" w="1740949">
                  <a:moveTo>
                    <a:pt x="58561" y="0"/>
                  </a:moveTo>
                  <a:lnTo>
                    <a:pt x="1682388" y="0"/>
                  </a:lnTo>
                  <a:cubicBezTo>
                    <a:pt x="1714730" y="0"/>
                    <a:pt x="1740949" y="26219"/>
                    <a:pt x="1740949" y="58561"/>
                  </a:cubicBezTo>
                  <a:lnTo>
                    <a:pt x="1740949" y="1795712"/>
                  </a:lnTo>
                  <a:cubicBezTo>
                    <a:pt x="1740949" y="1828054"/>
                    <a:pt x="1714730" y="1854272"/>
                    <a:pt x="1682388" y="1854272"/>
                  </a:cubicBezTo>
                  <a:lnTo>
                    <a:pt x="58561" y="1854272"/>
                  </a:lnTo>
                  <a:cubicBezTo>
                    <a:pt x="26219" y="1854272"/>
                    <a:pt x="0" y="1828054"/>
                    <a:pt x="0" y="1795712"/>
                  </a:cubicBezTo>
                  <a:lnTo>
                    <a:pt x="0" y="58561"/>
                  </a:lnTo>
                  <a:cubicBezTo>
                    <a:pt x="0" y="26219"/>
                    <a:pt x="26219" y="0"/>
                    <a:pt x="58561" y="0"/>
                  </a:cubicBezTo>
                  <a:close/>
                </a:path>
              </a:pathLst>
            </a:custGeom>
            <a:solidFill>
              <a:srgbClr val="FF3578"/>
            </a:solidFill>
          </p:spPr>
        </p:sp>
        <p:sp>
          <p:nvSpPr>
            <p:cNvPr name="TextBox 9" id="9"/>
            <p:cNvSpPr txBox="true"/>
            <p:nvPr/>
          </p:nvSpPr>
          <p:spPr>
            <a:xfrm>
              <a:off x="0" y="-66675"/>
              <a:ext cx="1740949" cy="1920947"/>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2972957" y="2283527"/>
            <a:ext cx="4327864" cy="6974773"/>
            <a:chOff x="0" y="0"/>
            <a:chExt cx="670499" cy="1080575"/>
          </a:xfrm>
        </p:grpSpPr>
        <p:sp>
          <p:nvSpPr>
            <p:cNvPr name="Freeform 11" id="11"/>
            <p:cNvSpPr/>
            <p:nvPr/>
          </p:nvSpPr>
          <p:spPr>
            <a:xfrm flipH="false" flipV="false" rot="0">
              <a:off x="0" y="0"/>
              <a:ext cx="670499" cy="1080575"/>
            </a:xfrm>
            <a:custGeom>
              <a:avLst/>
              <a:gdLst/>
              <a:ahLst/>
              <a:cxnLst/>
              <a:rect r="r" b="b" t="t" l="l"/>
              <a:pathLst>
                <a:path h="1080575" w="670499">
                  <a:moveTo>
                    <a:pt x="89443" y="0"/>
                  </a:moveTo>
                  <a:lnTo>
                    <a:pt x="581057" y="0"/>
                  </a:lnTo>
                  <a:cubicBezTo>
                    <a:pt x="604778" y="0"/>
                    <a:pt x="627529" y="9423"/>
                    <a:pt x="644302" y="26197"/>
                  </a:cubicBezTo>
                  <a:cubicBezTo>
                    <a:pt x="661076" y="42971"/>
                    <a:pt x="670499" y="65721"/>
                    <a:pt x="670499" y="89443"/>
                  </a:cubicBezTo>
                  <a:lnTo>
                    <a:pt x="670499" y="991132"/>
                  </a:lnTo>
                  <a:cubicBezTo>
                    <a:pt x="670499" y="1014854"/>
                    <a:pt x="661076" y="1037604"/>
                    <a:pt x="644302" y="1054378"/>
                  </a:cubicBezTo>
                  <a:cubicBezTo>
                    <a:pt x="627529" y="1071151"/>
                    <a:pt x="604778" y="1080575"/>
                    <a:pt x="581057" y="1080575"/>
                  </a:cubicBezTo>
                  <a:lnTo>
                    <a:pt x="89443" y="1080575"/>
                  </a:lnTo>
                  <a:cubicBezTo>
                    <a:pt x="65721" y="1080575"/>
                    <a:pt x="42971" y="1071151"/>
                    <a:pt x="26197" y="1054378"/>
                  </a:cubicBezTo>
                  <a:cubicBezTo>
                    <a:pt x="9423" y="1037604"/>
                    <a:pt x="0" y="1014854"/>
                    <a:pt x="0" y="991132"/>
                  </a:cubicBezTo>
                  <a:lnTo>
                    <a:pt x="0" y="89443"/>
                  </a:lnTo>
                  <a:cubicBezTo>
                    <a:pt x="0" y="65721"/>
                    <a:pt x="9423" y="42971"/>
                    <a:pt x="26197" y="26197"/>
                  </a:cubicBezTo>
                  <a:cubicBezTo>
                    <a:pt x="42971" y="9423"/>
                    <a:pt x="65721" y="0"/>
                    <a:pt x="89443" y="0"/>
                  </a:cubicBezTo>
                  <a:close/>
                </a:path>
              </a:pathLst>
            </a:custGeom>
            <a:solidFill>
              <a:srgbClr val="FFB5CE"/>
            </a:solidFill>
            <a:ln w="12700" cap="rnd">
              <a:solidFill>
                <a:srgbClr val="000000"/>
              </a:solidFill>
              <a:prstDash val="solid"/>
              <a:round/>
            </a:ln>
          </p:spPr>
        </p:sp>
      </p:grpSp>
      <p:sp>
        <p:nvSpPr>
          <p:cNvPr name="Freeform 12" id="12"/>
          <p:cNvSpPr/>
          <p:nvPr/>
        </p:nvSpPr>
        <p:spPr>
          <a:xfrm flipH="false" flipV="false" rot="0">
            <a:off x="1370988" y="4461775"/>
            <a:ext cx="3272847" cy="2618278"/>
          </a:xfrm>
          <a:custGeom>
            <a:avLst/>
            <a:gdLst/>
            <a:ahLst/>
            <a:cxnLst/>
            <a:rect r="r" b="b" t="t" l="l"/>
            <a:pathLst>
              <a:path h="2618278" w="3272847">
                <a:moveTo>
                  <a:pt x="0" y="0"/>
                </a:moveTo>
                <a:lnTo>
                  <a:pt x="3272847" y="0"/>
                </a:lnTo>
                <a:lnTo>
                  <a:pt x="3272847" y="2618278"/>
                </a:lnTo>
                <a:lnTo>
                  <a:pt x="0" y="26182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3639707" y="4766710"/>
            <a:ext cx="3125862" cy="2631407"/>
          </a:xfrm>
          <a:custGeom>
            <a:avLst/>
            <a:gdLst/>
            <a:ahLst/>
            <a:cxnLst/>
            <a:rect r="r" b="b" t="t" l="l"/>
            <a:pathLst>
              <a:path h="2631407" w="3125862">
                <a:moveTo>
                  <a:pt x="0" y="0"/>
                </a:moveTo>
                <a:lnTo>
                  <a:pt x="3125862" y="0"/>
                </a:lnTo>
                <a:lnTo>
                  <a:pt x="3125862" y="2631407"/>
                </a:lnTo>
                <a:lnTo>
                  <a:pt x="0" y="263140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4" id="14"/>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OBJECTIVE</a:t>
            </a:r>
          </a:p>
        </p:txBody>
      </p:sp>
      <p:sp>
        <p:nvSpPr>
          <p:cNvPr name="TextBox 15" id="15"/>
          <p:cNvSpPr txBox="true"/>
          <p:nvPr/>
        </p:nvSpPr>
        <p:spPr>
          <a:xfrm rot="0">
            <a:off x="6099907" y="2836182"/>
            <a:ext cx="6088186" cy="1964122"/>
          </a:xfrm>
          <a:prstGeom prst="rect">
            <a:avLst/>
          </a:prstGeom>
        </p:spPr>
        <p:txBody>
          <a:bodyPr anchor="t" rtlCol="false" tIns="0" lIns="0" bIns="0" rIns="0">
            <a:spAutoFit/>
          </a:bodyPr>
          <a:lstStyle/>
          <a:p>
            <a:pPr algn="ctr">
              <a:lnSpc>
                <a:spcPts val="7662"/>
              </a:lnSpc>
              <a:spcBef>
                <a:spcPct val="0"/>
              </a:spcBef>
            </a:pPr>
            <a:r>
              <a:rPr lang="en-US" sz="5473">
                <a:solidFill>
                  <a:srgbClr val="FFF6F9"/>
                </a:solidFill>
                <a:latin typeface="TAN Pearl"/>
                <a:ea typeface="TAN Pearl"/>
                <a:cs typeface="TAN Pearl"/>
                <a:sym typeface="TAN Pearl"/>
              </a:rPr>
              <a:t>To evaluate effects:</a:t>
            </a:r>
          </a:p>
        </p:txBody>
      </p:sp>
      <p:sp>
        <p:nvSpPr>
          <p:cNvPr name="TextBox 16" id="16"/>
          <p:cNvSpPr txBox="true"/>
          <p:nvPr/>
        </p:nvSpPr>
        <p:spPr>
          <a:xfrm rot="0">
            <a:off x="6099907" y="5376483"/>
            <a:ext cx="6230505" cy="3292840"/>
          </a:xfrm>
          <a:prstGeom prst="rect">
            <a:avLst/>
          </a:prstGeom>
        </p:spPr>
        <p:txBody>
          <a:bodyPr anchor="t" rtlCol="false" tIns="0" lIns="0" bIns="0" rIns="0">
            <a:spAutoFit/>
          </a:bodyPr>
          <a:lstStyle/>
          <a:p>
            <a:pPr algn="ctr">
              <a:lnSpc>
                <a:spcPts val="5179"/>
              </a:lnSpc>
            </a:pPr>
            <a:r>
              <a:rPr lang="en-US" sz="3699">
                <a:solidFill>
                  <a:srgbClr val="FFF6F9"/>
                </a:solidFill>
                <a:latin typeface="Maharlika"/>
                <a:ea typeface="Maharlika"/>
                <a:cs typeface="Maharlika"/>
                <a:sym typeface="Maharlika"/>
              </a:rPr>
              <a:t>Metabolic markers</a:t>
            </a:r>
          </a:p>
          <a:p>
            <a:pPr algn="ctr">
              <a:lnSpc>
                <a:spcPts val="5179"/>
              </a:lnSpc>
            </a:pPr>
            <a:r>
              <a:rPr lang="en-US" sz="3699">
                <a:solidFill>
                  <a:srgbClr val="FFF6F9"/>
                </a:solidFill>
                <a:latin typeface="Maharlika"/>
                <a:ea typeface="Maharlika"/>
                <a:cs typeface="Maharlika"/>
                <a:sym typeface="Maharlika"/>
              </a:rPr>
              <a:t>Inflammatory markers</a:t>
            </a:r>
          </a:p>
          <a:p>
            <a:pPr algn="ctr">
              <a:lnSpc>
                <a:spcPts val="5179"/>
              </a:lnSpc>
            </a:pPr>
            <a:r>
              <a:rPr lang="en-US" sz="3699">
                <a:solidFill>
                  <a:srgbClr val="FFF6F9"/>
                </a:solidFill>
                <a:latin typeface="Maharlika"/>
                <a:ea typeface="Maharlika"/>
                <a:cs typeface="Maharlika"/>
                <a:sym typeface="Maharlika"/>
              </a:rPr>
              <a:t>Reproductive health markers</a:t>
            </a:r>
          </a:p>
          <a:p>
            <a:pPr algn="ctr">
              <a:lnSpc>
                <a:spcPts val="5179"/>
              </a:lnSpc>
            </a:pP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METHODS</a:t>
            </a:r>
          </a:p>
        </p:txBody>
      </p:sp>
      <p:sp>
        <p:nvSpPr>
          <p:cNvPr name="TextBox 6" id="6"/>
          <p:cNvSpPr txBox="true"/>
          <p:nvPr/>
        </p:nvSpPr>
        <p:spPr>
          <a:xfrm rot="0">
            <a:off x="15863158" y="798064"/>
            <a:ext cx="1421291" cy="35179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Maharlika"/>
                <a:ea typeface="Maharlika"/>
                <a:cs typeface="Maharlika"/>
                <a:sym typeface="Maharlika"/>
              </a:rPr>
              <a:t>Page 06</a:t>
            </a:r>
          </a:p>
        </p:txBody>
      </p:sp>
      <p:grpSp>
        <p:nvGrpSpPr>
          <p:cNvPr name="Group 7" id="7"/>
          <p:cNvGrpSpPr/>
          <p:nvPr/>
        </p:nvGrpSpPr>
        <p:grpSpPr>
          <a:xfrm rot="0">
            <a:off x="514661" y="6126514"/>
            <a:ext cx="7753440" cy="3131786"/>
            <a:chOff x="0" y="0"/>
            <a:chExt cx="2042058" cy="824833"/>
          </a:xfrm>
        </p:grpSpPr>
        <p:sp>
          <p:nvSpPr>
            <p:cNvPr name="Freeform 8" id="8"/>
            <p:cNvSpPr/>
            <p:nvPr/>
          </p:nvSpPr>
          <p:spPr>
            <a:xfrm flipH="false" flipV="false" rot="0">
              <a:off x="0" y="0"/>
              <a:ext cx="2042058" cy="824833"/>
            </a:xfrm>
            <a:custGeom>
              <a:avLst/>
              <a:gdLst/>
              <a:ahLst/>
              <a:cxnLst/>
              <a:rect r="r" b="b" t="t" l="l"/>
              <a:pathLst>
                <a:path h="824833" w="2042058">
                  <a:moveTo>
                    <a:pt x="49926" y="0"/>
                  </a:moveTo>
                  <a:lnTo>
                    <a:pt x="1992133" y="0"/>
                  </a:lnTo>
                  <a:cubicBezTo>
                    <a:pt x="2005374" y="0"/>
                    <a:pt x="2018073" y="5260"/>
                    <a:pt x="2027435" y="14623"/>
                  </a:cubicBezTo>
                  <a:cubicBezTo>
                    <a:pt x="2036798" y="23986"/>
                    <a:pt x="2042058" y="36685"/>
                    <a:pt x="2042058" y="49926"/>
                  </a:cubicBezTo>
                  <a:lnTo>
                    <a:pt x="2042058" y="774907"/>
                  </a:lnTo>
                  <a:cubicBezTo>
                    <a:pt x="2042058" y="788148"/>
                    <a:pt x="2036798" y="800847"/>
                    <a:pt x="2027435" y="810210"/>
                  </a:cubicBezTo>
                  <a:cubicBezTo>
                    <a:pt x="2018073" y="819573"/>
                    <a:pt x="2005374" y="824833"/>
                    <a:pt x="1992133" y="824833"/>
                  </a:cubicBezTo>
                  <a:lnTo>
                    <a:pt x="49926" y="824833"/>
                  </a:lnTo>
                  <a:cubicBezTo>
                    <a:pt x="36685" y="824833"/>
                    <a:pt x="23986" y="819573"/>
                    <a:pt x="14623" y="810210"/>
                  </a:cubicBezTo>
                  <a:cubicBezTo>
                    <a:pt x="5260" y="800847"/>
                    <a:pt x="0" y="788148"/>
                    <a:pt x="0" y="774907"/>
                  </a:cubicBezTo>
                  <a:lnTo>
                    <a:pt x="0" y="49926"/>
                  </a:lnTo>
                  <a:cubicBezTo>
                    <a:pt x="0" y="36685"/>
                    <a:pt x="5260" y="23986"/>
                    <a:pt x="14623" y="14623"/>
                  </a:cubicBezTo>
                  <a:cubicBezTo>
                    <a:pt x="23986" y="5260"/>
                    <a:pt x="36685" y="0"/>
                    <a:pt x="49926" y="0"/>
                  </a:cubicBezTo>
                  <a:close/>
                </a:path>
              </a:pathLst>
            </a:custGeom>
            <a:solidFill>
              <a:srgbClr val="FFB5CE"/>
            </a:solidFill>
          </p:spPr>
        </p:sp>
        <p:sp>
          <p:nvSpPr>
            <p:cNvPr name="TextBox 9" id="9"/>
            <p:cNvSpPr txBox="true"/>
            <p:nvPr/>
          </p:nvSpPr>
          <p:spPr>
            <a:xfrm>
              <a:off x="0" y="-66675"/>
              <a:ext cx="2042058" cy="89150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539848" y="6126514"/>
            <a:ext cx="8719452" cy="3131786"/>
            <a:chOff x="0" y="0"/>
            <a:chExt cx="2296481" cy="824833"/>
          </a:xfrm>
        </p:grpSpPr>
        <p:sp>
          <p:nvSpPr>
            <p:cNvPr name="Freeform 11" id="11"/>
            <p:cNvSpPr/>
            <p:nvPr/>
          </p:nvSpPr>
          <p:spPr>
            <a:xfrm flipH="false" flipV="false" rot="0">
              <a:off x="0" y="0"/>
              <a:ext cx="2296481" cy="824833"/>
            </a:xfrm>
            <a:custGeom>
              <a:avLst/>
              <a:gdLst/>
              <a:ahLst/>
              <a:cxnLst/>
              <a:rect r="r" b="b" t="t" l="l"/>
              <a:pathLst>
                <a:path h="824833" w="2296481">
                  <a:moveTo>
                    <a:pt x="44395" y="0"/>
                  </a:moveTo>
                  <a:lnTo>
                    <a:pt x="2252087" y="0"/>
                  </a:lnTo>
                  <a:cubicBezTo>
                    <a:pt x="2276605" y="0"/>
                    <a:pt x="2296481" y="19876"/>
                    <a:pt x="2296481" y="44395"/>
                  </a:cubicBezTo>
                  <a:lnTo>
                    <a:pt x="2296481" y="780438"/>
                  </a:lnTo>
                  <a:cubicBezTo>
                    <a:pt x="2296481" y="804956"/>
                    <a:pt x="2276605" y="824833"/>
                    <a:pt x="2252087" y="824833"/>
                  </a:cubicBezTo>
                  <a:lnTo>
                    <a:pt x="44395" y="824833"/>
                  </a:lnTo>
                  <a:cubicBezTo>
                    <a:pt x="19876" y="824833"/>
                    <a:pt x="0" y="804956"/>
                    <a:pt x="0" y="780438"/>
                  </a:cubicBezTo>
                  <a:lnTo>
                    <a:pt x="0" y="44395"/>
                  </a:lnTo>
                  <a:cubicBezTo>
                    <a:pt x="0" y="19876"/>
                    <a:pt x="19876" y="0"/>
                    <a:pt x="44395" y="0"/>
                  </a:cubicBezTo>
                  <a:close/>
                </a:path>
              </a:pathLst>
            </a:custGeom>
            <a:solidFill>
              <a:srgbClr val="FF3578"/>
            </a:solidFill>
          </p:spPr>
        </p:sp>
        <p:sp>
          <p:nvSpPr>
            <p:cNvPr name="TextBox 12" id="12"/>
            <p:cNvSpPr txBox="true"/>
            <p:nvPr/>
          </p:nvSpPr>
          <p:spPr>
            <a:xfrm>
              <a:off x="0" y="-66675"/>
              <a:ext cx="2296481" cy="891508"/>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8539848" y="2257739"/>
            <a:ext cx="8719452" cy="2885761"/>
            <a:chOff x="0" y="0"/>
            <a:chExt cx="2296481" cy="760036"/>
          </a:xfrm>
        </p:grpSpPr>
        <p:sp>
          <p:nvSpPr>
            <p:cNvPr name="Freeform 14" id="14"/>
            <p:cNvSpPr/>
            <p:nvPr/>
          </p:nvSpPr>
          <p:spPr>
            <a:xfrm flipH="false" flipV="false" rot="0">
              <a:off x="0" y="0"/>
              <a:ext cx="2296481" cy="760036"/>
            </a:xfrm>
            <a:custGeom>
              <a:avLst/>
              <a:gdLst/>
              <a:ahLst/>
              <a:cxnLst/>
              <a:rect r="r" b="b" t="t" l="l"/>
              <a:pathLst>
                <a:path h="760036" w="2296481">
                  <a:moveTo>
                    <a:pt x="44395" y="0"/>
                  </a:moveTo>
                  <a:lnTo>
                    <a:pt x="2252087" y="0"/>
                  </a:lnTo>
                  <a:cubicBezTo>
                    <a:pt x="2276605" y="0"/>
                    <a:pt x="2296481" y="19876"/>
                    <a:pt x="2296481" y="44395"/>
                  </a:cubicBezTo>
                  <a:lnTo>
                    <a:pt x="2296481" y="715641"/>
                  </a:lnTo>
                  <a:cubicBezTo>
                    <a:pt x="2296481" y="740160"/>
                    <a:pt x="2276605" y="760036"/>
                    <a:pt x="2252087" y="760036"/>
                  </a:cubicBezTo>
                  <a:lnTo>
                    <a:pt x="44395" y="760036"/>
                  </a:lnTo>
                  <a:cubicBezTo>
                    <a:pt x="19876" y="760036"/>
                    <a:pt x="0" y="740160"/>
                    <a:pt x="0" y="715641"/>
                  </a:cubicBezTo>
                  <a:lnTo>
                    <a:pt x="0" y="44395"/>
                  </a:lnTo>
                  <a:cubicBezTo>
                    <a:pt x="0" y="19876"/>
                    <a:pt x="19876" y="0"/>
                    <a:pt x="44395" y="0"/>
                  </a:cubicBezTo>
                  <a:close/>
                </a:path>
              </a:pathLst>
            </a:custGeom>
            <a:solidFill>
              <a:srgbClr val="000000">
                <a:alpha val="0"/>
              </a:srgbClr>
            </a:solidFill>
            <a:ln w="28575" cap="rnd">
              <a:solidFill>
                <a:srgbClr val="FF3578"/>
              </a:solidFill>
              <a:prstDash val="solid"/>
              <a:round/>
            </a:ln>
          </p:spPr>
        </p:sp>
        <p:sp>
          <p:nvSpPr>
            <p:cNvPr name="TextBox 15" id="15"/>
            <p:cNvSpPr txBox="true"/>
            <p:nvPr/>
          </p:nvSpPr>
          <p:spPr>
            <a:xfrm>
              <a:off x="0" y="-66675"/>
              <a:ext cx="2296481" cy="82671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168245" y="2338925"/>
            <a:ext cx="7371603" cy="2393342"/>
          </a:xfrm>
          <a:prstGeom prst="rect">
            <a:avLst/>
          </a:prstGeom>
        </p:spPr>
        <p:txBody>
          <a:bodyPr anchor="t" rtlCol="false" tIns="0" lIns="0" bIns="0" rIns="0">
            <a:spAutoFit/>
          </a:bodyPr>
          <a:lstStyle/>
          <a:p>
            <a:pPr algn="l">
              <a:lnSpc>
                <a:spcPts val="9300"/>
              </a:lnSpc>
              <a:spcBef>
                <a:spcPct val="0"/>
              </a:spcBef>
            </a:pPr>
            <a:r>
              <a:rPr lang="en-US" sz="6642">
                <a:solidFill>
                  <a:srgbClr val="FF3578"/>
                </a:solidFill>
                <a:latin typeface="TAN Pearl"/>
                <a:ea typeface="TAN Pearl"/>
                <a:cs typeface="TAN Pearl"/>
                <a:sym typeface="TAN Pearl"/>
              </a:rPr>
              <a:t>Outcome Catergories</a:t>
            </a:r>
          </a:p>
        </p:txBody>
      </p:sp>
      <p:sp>
        <p:nvSpPr>
          <p:cNvPr name="TextBox 17" id="17"/>
          <p:cNvSpPr txBox="true"/>
          <p:nvPr/>
        </p:nvSpPr>
        <p:spPr>
          <a:xfrm rot="0">
            <a:off x="9160993" y="6456714"/>
            <a:ext cx="7876987" cy="2400700"/>
          </a:xfrm>
          <a:prstGeom prst="rect">
            <a:avLst/>
          </a:prstGeom>
        </p:spPr>
        <p:txBody>
          <a:bodyPr anchor="t" rtlCol="false" tIns="0" lIns="0" bIns="0" rIns="0">
            <a:spAutoFit/>
          </a:bodyPr>
          <a:lstStyle/>
          <a:p>
            <a:pPr algn="l">
              <a:lnSpc>
                <a:spcPts val="8997"/>
              </a:lnSpc>
            </a:pPr>
            <a:r>
              <a:rPr lang="en-US" sz="6426">
                <a:solidFill>
                  <a:srgbClr val="FFF6F9"/>
                </a:solidFill>
                <a:latin typeface="TAN Pearl"/>
                <a:ea typeface="TAN Pearl"/>
                <a:cs typeface="TAN Pearl"/>
                <a:sym typeface="TAN Pearl"/>
              </a:rPr>
              <a:t>Inflammatory: </a:t>
            </a:r>
          </a:p>
          <a:p>
            <a:pPr algn="l">
              <a:lnSpc>
                <a:spcPts val="5078"/>
              </a:lnSpc>
            </a:pPr>
            <a:r>
              <a:rPr lang="en-US" sz="3627">
                <a:solidFill>
                  <a:srgbClr val="FFF6F9"/>
                </a:solidFill>
                <a:latin typeface="Maharlika"/>
                <a:ea typeface="Maharlika"/>
                <a:cs typeface="Maharlika"/>
                <a:sym typeface="Maharlika"/>
              </a:rPr>
              <a:t>CRP, IL-1, IL-6, TNF-α</a:t>
            </a:r>
          </a:p>
          <a:p>
            <a:pPr algn="l">
              <a:lnSpc>
                <a:spcPts val="4608"/>
              </a:lnSpc>
              <a:spcBef>
                <a:spcPct val="0"/>
              </a:spcBef>
            </a:pPr>
          </a:p>
        </p:txBody>
      </p:sp>
      <p:sp>
        <p:nvSpPr>
          <p:cNvPr name="TextBox 18" id="18"/>
          <p:cNvSpPr txBox="true"/>
          <p:nvPr/>
        </p:nvSpPr>
        <p:spPr>
          <a:xfrm rot="0">
            <a:off x="9160993" y="2512586"/>
            <a:ext cx="7595276" cy="2904332"/>
          </a:xfrm>
          <a:prstGeom prst="rect">
            <a:avLst/>
          </a:prstGeom>
        </p:spPr>
        <p:txBody>
          <a:bodyPr anchor="t" rtlCol="false" tIns="0" lIns="0" bIns="0" rIns="0">
            <a:spAutoFit/>
          </a:bodyPr>
          <a:lstStyle/>
          <a:p>
            <a:pPr algn="l">
              <a:lnSpc>
                <a:spcPts val="11431"/>
              </a:lnSpc>
            </a:pPr>
            <a:r>
              <a:rPr lang="en-US" sz="8165">
                <a:solidFill>
                  <a:srgbClr val="FF3578"/>
                </a:solidFill>
                <a:latin typeface="TAN Pearl"/>
                <a:ea typeface="TAN Pearl"/>
                <a:cs typeface="TAN Pearl"/>
                <a:sym typeface="TAN Pearl"/>
              </a:rPr>
              <a:t>Metabolic: </a:t>
            </a:r>
          </a:p>
          <a:p>
            <a:pPr algn="l">
              <a:lnSpc>
                <a:spcPts val="5482"/>
              </a:lnSpc>
            </a:pPr>
            <a:r>
              <a:rPr lang="en-US" sz="3916">
                <a:solidFill>
                  <a:srgbClr val="FF3578"/>
                </a:solidFill>
                <a:latin typeface="Maharlika"/>
                <a:ea typeface="Maharlika"/>
                <a:cs typeface="Maharlika"/>
                <a:sym typeface="Maharlika"/>
              </a:rPr>
              <a:t>insulin, glucose, HOMA-IR</a:t>
            </a:r>
          </a:p>
          <a:p>
            <a:pPr algn="l">
              <a:lnSpc>
                <a:spcPts val="5455"/>
              </a:lnSpc>
              <a:spcBef>
                <a:spcPct val="0"/>
              </a:spcBef>
            </a:pPr>
          </a:p>
        </p:txBody>
      </p:sp>
      <p:sp>
        <p:nvSpPr>
          <p:cNvPr name="TextBox 19" id="19"/>
          <p:cNvSpPr txBox="true"/>
          <p:nvPr/>
        </p:nvSpPr>
        <p:spPr>
          <a:xfrm rot="0">
            <a:off x="1229459" y="6336665"/>
            <a:ext cx="6323845" cy="3483610"/>
          </a:xfrm>
          <a:prstGeom prst="rect">
            <a:avLst/>
          </a:prstGeom>
        </p:spPr>
        <p:txBody>
          <a:bodyPr anchor="t" rtlCol="false" tIns="0" lIns="0" bIns="0" rIns="0">
            <a:spAutoFit/>
          </a:bodyPr>
          <a:lstStyle/>
          <a:p>
            <a:pPr algn="l">
              <a:lnSpc>
                <a:spcPts val="7839"/>
              </a:lnSpc>
            </a:pPr>
            <a:r>
              <a:rPr lang="en-US" sz="5599">
                <a:solidFill>
                  <a:srgbClr val="FFF6F9"/>
                </a:solidFill>
                <a:latin typeface="TAN Pearl"/>
                <a:ea typeface="TAN Pearl"/>
                <a:cs typeface="TAN Pearl"/>
                <a:sym typeface="TAN Pearl"/>
              </a:rPr>
              <a:t>Reproductive: </a:t>
            </a:r>
          </a:p>
          <a:p>
            <a:pPr algn="l">
              <a:lnSpc>
                <a:spcPts val="4479"/>
              </a:lnSpc>
            </a:pPr>
            <a:r>
              <a:rPr lang="en-US" sz="3199">
                <a:solidFill>
                  <a:srgbClr val="FFF6F9"/>
                </a:solidFill>
                <a:latin typeface="Maharlika"/>
                <a:ea typeface="Maharlika"/>
                <a:cs typeface="Maharlika"/>
                <a:sym typeface="Maharlika"/>
              </a:rPr>
              <a:t>P</a:t>
            </a:r>
            <a:r>
              <a:rPr lang="en-US" sz="3199">
                <a:solidFill>
                  <a:srgbClr val="FFF6F9"/>
                </a:solidFill>
                <a:latin typeface="Maharlika"/>
                <a:ea typeface="Maharlika"/>
                <a:cs typeface="Maharlika"/>
                <a:sym typeface="Maharlika"/>
              </a:rPr>
              <a:t>regnancy rates, Sex Hormone Binding Globulin (SHBG), menstrual regularity</a:t>
            </a:r>
          </a:p>
          <a:p>
            <a:pPr algn="just">
              <a:lnSpc>
                <a:spcPts val="2939"/>
              </a:lnSpc>
            </a:pPr>
          </a:p>
          <a:p>
            <a:pPr algn="just">
              <a:lnSpc>
                <a:spcPts val="293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277686" y="536134"/>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64275" y="1791650"/>
            <a:ext cx="16972088" cy="8188602"/>
            <a:chOff x="0" y="0"/>
            <a:chExt cx="4470015" cy="2156669"/>
          </a:xfrm>
        </p:grpSpPr>
        <p:sp>
          <p:nvSpPr>
            <p:cNvPr name="Freeform 6" id="6"/>
            <p:cNvSpPr/>
            <p:nvPr/>
          </p:nvSpPr>
          <p:spPr>
            <a:xfrm flipH="false" flipV="false" rot="0">
              <a:off x="0" y="0"/>
              <a:ext cx="4470015" cy="2156669"/>
            </a:xfrm>
            <a:custGeom>
              <a:avLst/>
              <a:gdLst/>
              <a:ahLst/>
              <a:cxnLst/>
              <a:rect r="r" b="b" t="t" l="l"/>
              <a:pathLst>
                <a:path h="2156669" w="4470015">
                  <a:moveTo>
                    <a:pt x="22808" y="0"/>
                  </a:moveTo>
                  <a:lnTo>
                    <a:pt x="4447207" y="0"/>
                  </a:lnTo>
                  <a:cubicBezTo>
                    <a:pt x="4459804" y="0"/>
                    <a:pt x="4470015" y="10211"/>
                    <a:pt x="4470015" y="22808"/>
                  </a:cubicBezTo>
                  <a:lnTo>
                    <a:pt x="4470015" y="2133861"/>
                  </a:lnTo>
                  <a:cubicBezTo>
                    <a:pt x="4470015" y="2146457"/>
                    <a:pt x="4459804" y="2156669"/>
                    <a:pt x="4447207" y="2156669"/>
                  </a:cubicBezTo>
                  <a:lnTo>
                    <a:pt x="22808" y="2156669"/>
                  </a:lnTo>
                  <a:cubicBezTo>
                    <a:pt x="10211" y="2156669"/>
                    <a:pt x="0" y="2146457"/>
                    <a:pt x="0" y="2133861"/>
                  </a:cubicBezTo>
                  <a:lnTo>
                    <a:pt x="0" y="22808"/>
                  </a:lnTo>
                  <a:cubicBezTo>
                    <a:pt x="0" y="10211"/>
                    <a:pt x="10211" y="0"/>
                    <a:pt x="22808" y="0"/>
                  </a:cubicBezTo>
                  <a:close/>
                </a:path>
              </a:pathLst>
            </a:custGeom>
            <a:solidFill>
              <a:srgbClr val="FF3578"/>
            </a:solidFill>
          </p:spPr>
        </p:sp>
        <p:sp>
          <p:nvSpPr>
            <p:cNvPr name="TextBox 7" id="7"/>
            <p:cNvSpPr txBox="true"/>
            <p:nvPr/>
          </p:nvSpPr>
          <p:spPr>
            <a:xfrm>
              <a:off x="0" y="-66675"/>
              <a:ext cx="4470015" cy="2223344"/>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5773316" y="730773"/>
            <a:ext cx="7290353"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RESULTS- METABOLIC MARKERS</a:t>
            </a:r>
          </a:p>
        </p:txBody>
      </p:sp>
      <p:graphicFrame>
        <p:nvGraphicFramePr>
          <p:cNvPr name="Table 9" id="9"/>
          <p:cNvGraphicFramePr>
            <a:graphicFrameLocks noGrp="true"/>
          </p:cNvGraphicFramePr>
          <p:nvPr/>
        </p:nvGraphicFramePr>
        <p:xfrm>
          <a:off x="935019" y="2368971"/>
          <a:ext cx="16230600" cy="7194129"/>
        </p:xfrm>
        <a:graphic>
          <a:graphicData uri="http://schemas.openxmlformats.org/drawingml/2006/table">
            <a:tbl>
              <a:tblPr/>
              <a:tblGrid>
                <a:gridCol w="5208925"/>
                <a:gridCol w="2961939"/>
                <a:gridCol w="2640398"/>
                <a:gridCol w="5419337"/>
              </a:tblGrid>
              <a:tr h="1126457">
                <a:tc>
                  <a:txBody>
                    <a:bodyPr anchor="t" rtlCol="false"/>
                    <a:lstStyle/>
                    <a:p>
                      <a:pPr algn="ctr">
                        <a:lnSpc>
                          <a:spcPts val="5039"/>
                        </a:lnSpc>
                        <a:defRPr/>
                      </a:pPr>
                      <a:r>
                        <a:rPr lang="en-US" sz="3599">
                          <a:solidFill>
                            <a:srgbClr val="FF3578"/>
                          </a:solidFill>
                          <a:latin typeface="Maharlika"/>
                          <a:ea typeface="Maharlika"/>
                          <a:cs typeface="Maharlika"/>
                          <a:sym typeface="Maharlika"/>
                        </a:rPr>
                        <a:t>Study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619"/>
                        </a:lnSpc>
                        <a:defRPr/>
                      </a:pPr>
                      <a:r>
                        <a:rPr lang="en-US" sz="3299">
                          <a:solidFill>
                            <a:srgbClr val="FF3578"/>
                          </a:solidFill>
                          <a:latin typeface="Maharlika"/>
                          <a:ea typeface="Maharlika"/>
                          <a:cs typeface="Maharlika"/>
                          <a:sym typeface="Maharlika"/>
                        </a:rPr>
                        <a:t>Participants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Length</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619"/>
                        </a:lnSpc>
                        <a:defRPr/>
                      </a:pPr>
                      <a:r>
                        <a:rPr lang="en-US" sz="3299">
                          <a:solidFill>
                            <a:srgbClr val="FF3578"/>
                          </a:solidFill>
                          <a:latin typeface="Maharlika"/>
                          <a:ea typeface="Maharlika"/>
                          <a:cs typeface="Maharlika"/>
                          <a:sym typeface="Maharlika"/>
                        </a:rPr>
                        <a:t>Outcome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r>
              <a:tr h="2132222">
                <a:tc>
                  <a:txBody>
                    <a:bodyPr anchor="t" rtlCol="false"/>
                    <a:lstStyle/>
                    <a:p>
                      <a:pPr algn="ctr">
                        <a:lnSpc>
                          <a:spcPts val="4059"/>
                        </a:lnSpc>
                        <a:defRPr/>
                      </a:pPr>
                      <a:r>
                        <a:rPr lang="en-US" sz="2899">
                          <a:solidFill>
                            <a:srgbClr val="FF3578"/>
                          </a:solidFill>
                          <a:latin typeface="Maharlika"/>
                          <a:ea typeface="Maharlika"/>
                          <a:cs typeface="Maharlika"/>
                          <a:sym typeface="Maharlika"/>
                        </a:rPr>
                        <a:t>   Campbell et al. (2024)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66 women with breast cancer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479"/>
                        </a:lnSpc>
                        <a:defRPr/>
                      </a:pPr>
                      <a:r>
                        <a:rPr lang="en-US" sz="3199">
                          <a:solidFill>
                            <a:srgbClr val="FF3578"/>
                          </a:solidFill>
                          <a:latin typeface="Maharlika"/>
                          <a:ea typeface="Maharlika"/>
                          <a:cs typeface="Maharlika"/>
                          <a:sym typeface="Maharlika"/>
                        </a:rPr>
                        <a:t>8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219"/>
                        </a:lnSpc>
                        <a:defRPr/>
                      </a:pPr>
                      <a:r>
                        <a:rPr lang="en-US" sz="2299">
                          <a:solidFill>
                            <a:srgbClr val="FF3578"/>
                          </a:solidFill>
                          <a:latin typeface="Maharlika"/>
                          <a:ea typeface="Maharlika"/>
                          <a:cs typeface="Maharlika"/>
                          <a:sym typeface="Maharlika"/>
                        </a:rPr>
                        <a:t>Fasting Insulin: </a:t>
                      </a:r>
                      <a:r>
                        <a:rPr lang="en-US" sz="2299">
                          <a:solidFill>
                            <a:srgbClr val="FF3578"/>
                          </a:solidFill>
                          <a:latin typeface="Maharlika"/>
                          <a:ea typeface="Maharlika"/>
                          <a:cs typeface="Maharlika"/>
                          <a:sym typeface="Maharlika"/>
                        </a:rPr>
                        <a:t> ↓</a:t>
                      </a:r>
                      <a:endParaRPr lang="en-US" sz="1100"/>
                    </a:p>
                    <a:p>
                      <a:pPr algn="ctr">
                        <a:lnSpc>
                          <a:spcPts val="3219"/>
                        </a:lnSpc>
                      </a:pPr>
                      <a:r>
                        <a:rPr lang="en-US" sz="2299">
                          <a:solidFill>
                            <a:srgbClr val="FF3578"/>
                          </a:solidFill>
                          <a:latin typeface="Maharlika"/>
                          <a:ea typeface="Maharlika"/>
                          <a:cs typeface="Maharlika"/>
                          <a:sym typeface="Maharlika"/>
                        </a:rPr>
                        <a:t>HOMA-IR (Insulin Resistance):  ↓ </a:t>
                      </a:r>
                    </a:p>
                    <a:p>
                      <a:pPr algn="ctr">
                        <a:lnSpc>
                          <a:spcPts val="3219"/>
                        </a:lnSpc>
                      </a:pPr>
                      <a:r>
                        <a:rPr lang="en-US" sz="2299">
                          <a:solidFill>
                            <a:srgbClr val="FF3578"/>
                          </a:solidFill>
                          <a:latin typeface="Maharlika"/>
                          <a:ea typeface="Maharlika"/>
                          <a:cs typeface="Maharlika"/>
                          <a:sym typeface="Maharlika"/>
                        </a:rPr>
                        <a:t>  Fasting Glucose:  ↓</a:t>
                      </a:r>
                    </a:p>
                    <a:p>
                      <a:pPr algn="ctr">
                        <a:lnSpc>
                          <a:spcPts val="3219"/>
                        </a:lnSpc>
                      </a:pPr>
                      <a:r>
                        <a:rPr lang="en-US" sz="2299">
                          <a:solidFill>
                            <a:srgbClr val="FF3578"/>
                          </a:solidFill>
                          <a:latin typeface="Maharlika"/>
                          <a:ea typeface="Maharlika"/>
                          <a:cs typeface="Maharlika"/>
                          <a:sym typeface="Maharlika"/>
                        </a:rPr>
                        <a:t>  Triglycerides:  ↓</a:t>
                      </a: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3935450">
                <a:tc>
                  <a:txBody>
                    <a:bodyPr anchor="t" rtlCol="false"/>
                    <a:lstStyle/>
                    <a:p>
                      <a:pPr algn="ctr">
                        <a:lnSpc>
                          <a:spcPts val="4619"/>
                        </a:lnSpc>
                        <a:defRPr/>
                      </a:pPr>
                      <a:r>
                        <a:rPr lang="en-US" sz="3299">
                          <a:solidFill>
                            <a:srgbClr val="FF3578"/>
                          </a:solidFill>
                          <a:latin typeface="Maharlika"/>
                          <a:ea typeface="Maharlika"/>
                          <a:cs typeface="Maharlika"/>
                          <a:sym typeface="Maharlika"/>
                        </a:rPr>
                        <a:t>Mizgier et al. (2024)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479"/>
                        </a:lnSpc>
                        <a:defRPr/>
                      </a:pPr>
                      <a:r>
                        <a:rPr lang="en-US" sz="3199">
                          <a:solidFill>
                            <a:srgbClr val="FF3578"/>
                          </a:solidFill>
                          <a:latin typeface="Maharlika"/>
                          <a:ea typeface="Maharlika"/>
                          <a:cs typeface="Maharlika"/>
                          <a:sym typeface="Maharlika"/>
                        </a:rPr>
                        <a:t>32 girls, normal and overweight/obese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619"/>
                        </a:lnSpc>
                        <a:defRPr/>
                      </a:pPr>
                      <a:r>
                        <a:rPr lang="en-US" sz="3299">
                          <a:solidFill>
                            <a:srgbClr val="FF3578"/>
                          </a:solidFill>
                          <a:latin typeface="Maharlika"/>
                          <a:ea typeface="Maharlika"/>
                          <a:cs typeface="Maharlika"/>
                          <a:sym typeface="Maharlika"/>
                        </a:rPr>
                        <a:t>12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199"/>
                        </a:lnSpc>
                        <a:defRPr/>
                      </a:pPr>
                      <a:r>
                        <a:rPr lang="en-US" sz="2999">
                          <a:solidFill>
                            <a:srgbClr val="FF3578"/>
                          </a:solidFill>
                          <a:latin typeface="Maharlika"/>
                          <a:ea typeface="Maharlika"/>
                          <a:cs typeface="Maharlika"/>
                          <a:sym typeface="Maharlika"/>
                        </a:rPr>
                        <a:t>Ov/Ob group:  </a:t>
                      </a:r>
                      <a:endParaRPr lang="en-US" sz="1100"/>
                    </a:p>
                    <a:p>
                      <a:pPr algn="ctr">
                        <a:lnSpc>
                          <a:spcPts val="4199"/>
                        </a:lnSpc>
                      </a:pPr>
                      <a:r>
                        <a:rPr lang="en-US" sz="2999">
                          <a:solidFill>
                            <a:srgbClr val="FF3578"/>
                          </a:solidFill>
                          <a:latin typeface="Maharlika"/>
                          <a:ea typeface="Maharlika"/>
                          <a:cs typeface="Maharlika"/>
                          <a:sym typeface="Maharlika"/>
                        </a:rPr>
                        <a:t>↓ Fasting insulin levels </a:t>
                      </a:r>
                    </a:p>
                    <a:p>
                      <a:pPr algn="ctr">
                        <a:lnSpc>
                          <a:spcPts val="4199"/>
                        </a:lnSpc>
                      </a:pPr>
                      <a:r>
                        <a:rPr lang="en-US" sz="2999">
                          <a:solidFill>
                            <a:srgbClr val="FF3578"/>
                          </a:solidFill>
                          <a:latin typeface="Maharlika"/>
                          <a:ea typeface="Maharlika"/>
                          <a:cs typeface="Maharlika"/>
                          <a:sym typeface="Maharlika"/>
                        </a:rPr>
                        <a:t>↓ HOMA-IR index </a:t>
                      </a:r>
                    </a:p>
                    <a:p>
                      <a:pPr algn="ctr">
                        <a:lnSpc>
                          <a:spcPts val="4199"/>
                        </a:lnSpc>
                      </a:pPr>
                      <a:r>
                        <a:rPr lang="en-US" sz="2999">
                          <a:solidFill>
                            <a:srgbClr val="FF3578"/>
                          </a:solidFill>
                          <a:latin typeface="Maharlika"/>
                          <a:ea typeface="Maharlika"/>
                          <a:cs typeface="Maharlika"/>
                          <a:sym typeface="Maharlika"/>
                        </a:rPr>
                        <a:t>↓ Total antioxidant capacity (TAC)</a:t>
                      </a: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Tree>
  </p:cSld>
  <p:clrMapOvr>
    <a:masterClrMapping/>
  </p:clrMapOvr>
</p:sld>
</file>

<file path=ppt/slides/slide15.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277686" y="536134"/>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564275" y="1717908"/>
            <a:ext cx="16972088" cy="8262344"/>
            <a:chOff x="0" y="0"/>
            <a:chExt cx="4470015" cy="2176091"/>
          </a:xfrm>
        </p:grpSpPr>
        <p:sp>
          <p:nvSpPr>
            <p:cNvPr name="Freeform 6" id="6"/>
            <p:cNvSpPr/>
            <p:nvPr/>
          </p:nvSpPr>
          <p:spPr>
            <a:xfrm flipH="false" flipV="false" rot="0">
              <a:off x="0" y="0"/>
              <a:ext cx="4470015" cy="2176091"/>
            </a:xfrm>
            <a:custGeom>
              <a:avLst/>
              <a:gdLst/>
              <a:ahLst/>
              <a:cxnLst/>
              <a:rect r="r" b="b" t="t" l="l"/>
              <a:pathLst>
                <a:path h="2176091" w="4470015">
                  <a:moveTo>
                    <a:pt x="22808" y="0"/>
                  </a:moveTo>
                  <a:lnTo>
                    <a:pt x="4447207" y="0"/>
                  </a:lnTo>
                  <a:cubicBezTo>
                    <a:pt x="4459804" y="0"/>
                    <a:pt x="4470015" y="10211"/>
                    <a:pt x="4470015" y="22808"/>
                  </a:cubicBezTo>
                  <a:lnTo>
                    <a:pt x="4470015" y="2153283"/>
                  </a:lnTo>
                  <a:cubicBezTo>
                    <a:pt x="4470015" y="2165879"/>
                    <a:pt x="4459804" y="2176091"/>
                    <a:pt x="4447207" y="2176091"/>
                  </a:cubicBezTo>
                  <a:lnTo>
                    <a:pt x="22808" y="2176091"/>
                  </a:lnTo>
                  <a:cubicBezTo>
                    <a:pt x="16759" y="2176091"/>
                    <a:pt x="10958" y="2173688"/>
                    <a:pt x="6680" y="2169410"/>
                  </a:cubicBezTo>
                  <a:cubicBezTo>
                    <a:pt x="2403" y="2165133"/>
                    <a:pt x="0" y="2159332"/>
                    <a:pt x="0" y="2153283"/>
                  </a:cubicBezTo>
                  <a:lnTo>
                    <a:pt x="0" y="22808"/>
                  </a:lnTo>
                  <a:cubicBezTo>
                    <a:pt x="0" y="10211"/>
                    <a:pt x="10211" y="0"/>
                    <a:pt x="22808" y="0"/>
                  </a:cubicBezTo>
                  <a:close/>
                </a:path>
              </a:pathLst>
            </a:custGeom>
            <a:solidFill>
              <a:srgbClr val="FF3578"/>
            </a:solidFill>
          </p:spPr>
        </p:sp>
        <p:sp>
          <p:nvSpPr>
            <p:cNvPr name="TextBox 7" id="7"/>
            <p:cNvSpPr txBox="true"/>
            <p:nvPr/>
          </p:nvSpPr>
          <p:spPr>
            <a:xfrm>
              <a:off x="0" y="-66675"/>
              <a:ext cx="4470015" cy="224276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5773316" y="730773"/>
            <a:ext cx="7290353"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RESULTS- METABOLIC MARKERS</a:t>
            </a:r>
          </a:p>
        </p:txBody>
      </p:sp>
      <p:graphicFrame>
        <p:nvGraphicFramePr>
          <p:cNvPr name="Table 9" id="9"/>
          <p:cNvGraphicFramePr>
            <a:graphicFrameLocks noGrp="true"/>
          </p:cNvGraphicFramePr>
          <p:nvPr/>
        </p:nvGraphicFramePr>
        <p:xfrm>
          <a:off x="1028700" y="2088496"/>
          <a:ext cx="16230600" cy="7553325"/>
        </p:xfrm>
        <a:graphic>
          <a:graphicData uri="http://schemas.openxmlformats.org/drawingml/2006/table">
            <a:tbl>
              <a:tblPr/>
              <a:tblGrid>
                <a:gridCol w="5208925"/>
                <a:gridCol w="2961939"/>
                <a:gridCol w="2640398"/>
                <a:gridCol w="5419337"/>
              </a:tblGrid>
              <a:tr h="1013129">
                <a:tc>
                  <a:txBody>
                    <a:bodyPr anchor="t" rtlCol="false"/>
                    <a:lstStyle/>
                    <a:p>
                      <a:pPr algn="ctr">
                        <a:lnSpc>
                          <a:spcPts val="4199"/>
                        </a:lnSpc>
                        <a:defRPr/>
                      </a:pPr>
                      <a:r>
                        <a:rPr lang="en-US" sz="2999">
                          <a:solidFill>
                            <a:srgbClr val="FF3578"/>
                          </a:solidFill>
                          <a:latin typeface="Maharlika"/>
                          <a:ea typeface="Maharlika"/>
                          <a:cs typeface="Maharlika"/>
                          <a:sym typeface="Maharlika"/>
                        </a:rPr>
                        <a:t>Study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Participants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Length</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Outcome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r>
              <a:tr h="2608054">
                <a:tc>
                  <a:txBody>
                    <a:bodyPr anchor="t" rtlCol="false"/>
                    <a:lstStyle/>
                    <a:p>
                      <a:pPr algn="l">
                        <a:lnSpc>
                          <a:spcPts val="4619"/>
                        </a:lnSpc>
                        <a:defRPr/>
                      </a:pPr>
                      <a:r>
                        <a:rPr lang="en-US" sz="3299">
                          <a:solidFill>
                            <a:srgbClr val="FF3578"/>
                          </a:solidFill>
                          <a:latin typeface="Maharlika"/>
                          <a:ea typeface="Maharlika"/>
                          <a:cs typeface="Maharlika"/>
                          <a:sym typeface="Maharlika"/>
                        </a:rPr>
                        <a:t>Asemi and Esmaillzadeh (2015)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059"/>
                        </a:lnSpc>
                        <a:defRPr/>
                      </a:pPr>
                      <a:r>
                        <a:rPr lang="en-US" sz="2899">
                          <a:solidFill>
                            <a:srgbClr val="FF3578"/>
                          </a:solidFill>
                          <a:latin typeface="Maharlika"/>
                          <a:ea typeface="Maharlika"/>
                          <a:cs typeface="Maharlika"/>
                          <a:sym typeface="Maharlika"/>
                        </a:rPr>
                        <a:t>48 overweight and obese females with PCOS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479"/>
                        </a:lnSpc>
                        <a:defRPr/>
                      </a:pPr>
                      <a:r>
                        <a:rPr lang="en-US" sz="3199">
                          <a:solidFill>
                            <a:srgbClr val="FF3578"/>
                          </a:solidFill>
                          <a:latin typeface="Maharlika"/>
                          <a:ea typeface="Maharlika"/>
                          <a:cs typeface="Maharlika"/>
                          <a:sym typeface="Maharlika"/>
                        </a:rPr>
                        <a:t>8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 insulin levels and HOMA-IR in the DASH diet group compared to the control group.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3932143">
                <a:tc>
                  <a:txBody>
                    <a:bodyPr anchor="t" rtlCol="false"/>
                    <a:lstStyle/>
                    <a:p>
                      <a:pPr algn="l">
                        <a:lnSpc>
                          <a:spcPts val="5179"/>
                        </a:lnSpc>
                        <a:defRPr/>
                      </a:pPr>
                      <a:r>
                        <a:rPr lang="en-US" sz="3699">
                          <a:solidFill>
                            <a:srgbClr val="FF3578"/>
                          </a:solidFill>
                          <a:latin typeface="Maharlika"/>
                          <a:ea typeface="Maharlika"/>
                          <a:cs typeface="Maharlika"/>
                          <a:sym typeface="Maharlika"/>
                        </a:rPr>
                        <a:t>Salama et al. (2015)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759"/>
                        </a:lnSpc>
                        <a:defRPr/>
                      </a:pPr>
                      <a:r>
                        <a:rPr lang="en-US" sz="3399">
                          <a:solidFill>
                            <a:srgbClr val="FF3578"/>
                          </a:solidFill>
                          <a:latin typeface="Maharlika"/>
                          <a:ea typeface="Maharlika"/>
                          <a:cs typeface="Maharlika"/>
                          <a:sym typeface="Maharlika"/>
                        </a:rPr>
                        <a:t>100 females with PCOS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759"/>
                        </a:lnSpc>
                        <a:defRPr/>
                      </a:pPr>
                      <a:r>
                        <a:rPr lang="en-US" sz="3399">
                          <a:solidFill>
                            <a:srgbClr val="FF3578"/>
                          </a:solidFill>
                          <a:latin typeface="Maharlika"/>
                          <a:ea typeface="Maharlika"/>
                          <a:cs typeface="Maharlika"/>
                          <a:sym typeface="Maharlika"/>
                        </a:rPr>
                        <a:t>12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639"/>
                        </a:lnSpc>
                        <a:defRPr/>
                      </a:pPr>
                      <a:r>
                        <a:rPr lang="en-US" sz="2599">
                          <a:solidFill>
                            <a:srgbClr val="FF3578"/>
                          </a:solidFill>
                          <a:latin typeface="Maharlika"/>
                          <a:ea typeface="Maharlika"/>
                          <a:cs typeface="Maharlika"/>
                          <a:sym typeface="Maharlika"/>
                        </a:rPr>
                        <a:t>↓ weight loss (~7%) </a:t>
                      </a:r>
                      <a:r>
                        <a:rPr lang="en-US" sz="2599">
                          <a:solidFill>
                            <a:srgbClr val="FF3578"/>
                          </a:solidFill>
                          <a:latin typeface="Maharlika"/>
                          <a:ea typeface="Maharlika"/>
                          <a:cs typeface="Maharlika"/>
                          <a:sym typeface="Maharlika"/>
                        </a:rPr>
                        <a:t> </a:t>
                      </a:r>
                      <a:endParaRPr lang="en-US" sz="1100"/>
                    </a:p>
                    <a:p>
                      <a:pPr algn="ctr">
                        <a:lnSpc>
                          <a:spcPts val="3639"/>
                        </a:lnSpc>
                      </a:pPr>
                      <a:r>
                        <a:rPr lang="en-US" sz="2599">
                          <a:solidFill>
                            <a:srgbClr val="FF3578"/>
                          </a:solidFill>
                          <a:latin typeface="Maharlika"/>
                          <a:ea typeface="Maharlika"/>
                          <a:cs typeface="Maharlika"/>
                          <a:sym typeface="Maharlika"/>
                        </a:rPr>
                        <a:t>↑ body composition </a:t>
                      </a:r>
                    </a:p>
                    <a:p>
                      <a:pPr algn="ctr">
                        <a:lnSpc>
                          <a:spcPts val="3639"/>
                        </a:lnSpc>
                      </a:pPr>
                      <a:r>
                        <a:rPr lang="en-US" sz="2599">
                          <a:solidFill>
                            <a:srgbClr val="FF3578"/>
                          </a:solidFill>
                          <a:latin typeface="Maharlika"/>
                          <a:ea typeface="Maharlika"/>
                          <a:cs typeface="Maharlika"/>
                          <a:sym typeface="Maharlika"/>
                        </a:rPr>
                        <a:t>↑ glucose homeostasis </a:t>
                      </a:r>
                    </a:p>
                    <a:p>
                      <a:pPr algn="ctr">
                        <a:lnSpc>
                          <a:spcPts val="3639"/>
                        </a:lnSpc>
                      </a:pPr>
                      <a:r>
                        <a:rPr lang="en-US" sz="2599">
                          <a:solidFill>
                            <a:srgbClr val="FF3578"/>
                          </a:solidFill>
                          <a:latin typeface="Maharlika"/>
                          <a:ea typeface="Maharlika"/>
                          <a:cs typeface="Maharlika"/>
                          <a:sym typeface="Maharlika"/>
                        </a:rPr>
                        <a:t>↑ lipid profiles  (LDL, cholesterol, VLDL)</a:t>
                      </a:r>
                    </a:p>
                    <a:p>
                      <a:pPr algn="ctr">
                        <a:lnSpc>
                          <a:spcPts val="4059"/>
                        </a:lnSpc>
                      </a:pPr>
                      <a:r>
                        <a:rPr lang="en-US" sz="2899">
                          <a:solidFill>
                            <a:srgbClr val="FF3578"/>
                          </a:solidFill>
                          <a:latin typeface="Maharlika"/>
                          <a:ea typeface="Maharlika"/>
                          <a:cs typeface="Maharlika"/>
                          <a:sym typeface="Maharlika"/>
                        </a:rPr>
                        <a:t>↓ inflammatory markers (CRP and SAA) </a:t>
                      </a: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Tree>
  </p:cSld>
  <p:clrMapOvr>
    <a:masterClrMapping/>
  </p:clrMapOvr>
</p:sld>
</file>

<file path=ppt/slides/slide16.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00431" y="1683299"/>
            <a:ext cx="17072908" cy="8413060"/>
            <a:chOff x="0" y="0"/>
            <a:chExt cx="4496568" cy="2215785"/>
          </a:xfrm>
        </p:grpSpPr>
        <p:sp>
          <p:nvSpPr>
            <p:cNvPr name="Freeform 6" id="6"/>
            <p:cNvSpPr/>
            <p:nvPr/>
          </p:nvSpPr>
          <p:spPr>
            <a:xfrm flipH="false" flipV="false" rot="0">
              <a:off x="0" y="0"/>
              <a:ext cx="4496569" cy="2215785"/>
            </a:xfrm>
            <a:custGeom>
              <a:avLst/>
              <a:gdLst/>
              <a:ahLst/>
              <a:cxnLst/>
              <a:rect r="r" b="b" t="t" l="l"/>
              <a:pathLst>
                <a:path h="2215785" w="4496569">
                  <a:moveTo>
                    <a:pt x="22673" y="0"/>
                  </a:moveTo>
                  <a:lnTo>
                    <a:pt x="4473896" y="0"/>
                  </a:lnTo>
                  <a:cubicBezTo>
                    <a:pt x="4486418" y="0"/>
                    <a:pt x="4496569" y="10151"/>
                    <a:pt x="4496569" y="22673"/>
                  </a:cubicBezTo>
                  <a:lnTo>
                    <a:pt x="4496569" y="2193112"/>
                  </a:lnTo>
                  <a:cubicBezTo>
                    <a:pt x="4496569" y="2205634"/>
                    <a:pt x="4486418" y="2215785"/>
                    <a:pt x="4473896" y="2215785"/>
                  </a:cubicBezTo>
                  <a:lnTo>
                    <a:pt x="22673" y="2215785"/>
                  </a:lnTo>
                  <a:cubicBezTo>
                    <a:pt x="10151" y="2215785"/>
                    <a:pt x="0" y="2205634"/>
                    <a:pt x="0" y="2193112"/>
                  </a:cubicBezTo>
                  <a:lnTo>
                    <a:pt x="0" y="22673"/>
                  </a:lnTo>
                  <a:cubicBezTo>
                    <a:pt x="0" y="10151"/>
                    <a:pt x="10151" y="0"/>
                    <a:pt x="22673" y="0"/>
                  </a:cubicBezTo>
                  <a:close/>
                </a:path>
              </a:pathLst>
            </a:custGeom>
            <a:solidFill>
              <a:srgbClr val="FF3578"/>
            </a:solidFill>
          </p:spPr>
        </p:sp>
        <p:sp>
          <p:nvSpPr>
            <p:cNvPr name="TextBox 7" id="7"/>
            <p:cNvSpPr txBox="true"/>
            <p:nvPr/>
          </p:nvSpPr>
          <p:spPr>
            <a:xfrm>
              <a:off x="0" y="-66675"/>
              <a:ext cx="4496568" cy="228246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5299802" y="753032"/>
            <a:ext cx="8335309"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RESULTS-INFLAMMATORY MARKERS</a:t>
            </a:r>
          </a:p>
        </p:txBody>
      </p:sp>
      <p:graphicFrame>
        <p:nvGraphicFramePr>
          <p:cNvPr name="Table 9" id="9"/>
          <p:cNvGraphicFramePr>
            <a:graphicFrameLocks noGrp="true"/>
          </p:cNvGraphicFramePr>
          <p:nvPr/>
        </p:nvGraphicFramePr>
        <p:xfrm>
          <a:off x="1121583" y="1819698"/>
          <a:ext cx="16137717" cy="8140261"/>
        </p:xfrm>
        <a:graphic>
          <a:graphicData uri="http://schemas.openxmlformats.org/drawingml/2006/table">
            <a:tbl>
              <a:tblPr/>
              <a:tblGrid>
                <a:gridCol w="4322458"/>
                <a:gridCol w="3851885"/>
                <a:gridCol w="2409580"/>
                <a:gridCol w="5553794"/>
              </a:tblGrid>
              <a:tr h="1778606">
                <a:tc>
                  <a:txBody>
                    <a:bodyPr anchor="t" rtlCol="false"/>
                    <a:lstStyle/>
                    <a:p>
                      <a:pPr algn="ctr">
                        <a:lnSpc>
                          <a:spcPts val="4200"/>
                        </a:lnSpc>
                        <a:defRPr/>
                      </a:pPr>
                      <a:r>
                        <a:rPr lang="en-US" sz="3000">
                          <a:solidFill>
                            <a:srgbClr val="FF3578"/>
                          </a:solidFill>
                          <a:latin typeface="Maharlika"/>
                          <a:ea typeface="Maharlika"/>
                          <a:cs typeface="Maharlika"/>
                          <a:sym typeface="Maharlika"/>
                        </a:rPr>
                        <a:t>Study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Participants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Length</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Outcome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r>
              <a:tr h="2335680">
                <a:tc>
                  <a:txBody>
                    <a:bodyPr anchor="t" rtlCol="false"/>
                    <a:lstStyle/>
                    <a:p>
                      <a:pPr algn="l">
                        <a:lnSpc>
                          <a:spcPts val="4199"/>
                        </a:lnSpc>
                        <a:defRPr/>
                      </a:pPr>
                      <a:r>
                        <a:rPr lang="en-US" sz="2999">
                          <a:solidFill>
                            <a:srgbClr val="FF3578"/>
                          </a:solidFill>
                          <a:latin typeface="Maharlika"/>
                          <a:ea typeface="Maharlika"/>
                          <a:cs typeface="Maharlika"/>
                          <a:sym typeface="Maharlika"/>
                        </a:rPr>
                        <a:t>Mizgier et al. (2024)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32 girls, normal and overweight/obese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339"/>
                        </a:lnSpc>
                        <a:defRPr/>
                      </a:pPr>
                      <a:r>
                        <a:rPr lang="en-US" sz="3099">
                          <a:solidFill>
                            <a:srgbClr val="FF3578"/>
                          </a:solidFill>
                          <a:latin typeface="Maharlika"/>
                          <a:ea typeface="Maharlika"/>
                          <a:cs typeface="Maharlika"/>
                          <a:sym typeface="Maharlika"/>
                        </a:rPr>
                        <a:t>12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2799"/>
                        </a:lnSpc>
                        <a:defRPr/>
                      </a:pPr>
                      <a:r>
                        <a:rPr lang="en-US" sz="1999">
                          <a:solidFill>
                            <a:srgbClr val="FF3578"/>
                          </a:solidFill>
                          <a:latin typeface="Maharlika"/>
                          <a:ea typeface="Maharlika"/>
                          <a:cs typeface="Maharlika"/>
                          <a:sym typeface="Maharlika"/>
                        </a:rPr>
                        <a:t>↓ Total antioxidant capacity (TAC) </a:t>
                      </a:r>
                      <a:endParaRPr lang="en-US" sz="1100"/>
                    </a:p>
                    <a:p>
                      <a:pPr algn="ctr">
                        <a:lnSpc>
                          <a:spcPts val="2799"/>
                        </a:lnSpc>
                      </a:pPr>
                      <a:r>
                        <a:rPr lang="en-US" sz="1999">
                          <a:solidFill>
                            <a:srgbClr val="FF3578"/>
                          </a:solidFill>
                          <a:latin typeface="Maharlika"/>
                          <a:ea typeface="Maharlika"/>
                          <a:cs typeface="Maharlika"/>
                          <a:sym typeface="Maharlika"/>
                        </a:rPr>
                        <a:t>↓ Interleukin-1 (IL-1) </a:t>
                      </a:r>
                    </a:p>
                    <a:p>
                      <a:pPr algn="ctr">
                        <a:lnSpc>
                          <a:spcPts val="2799"/>
                        </a:lnSpc>
                      </a:pPr>
                      <a:r>
                        <a:rPr lang="en-US" sz="1999">
                          <a:solidFill>
                            <a:srgbClr val="FF3578"/>
                          </a:solidFill>
                          <a:latin typeface="Maharlika"/>
                          <a:ea typeface="Maharlika"/>
                          <a:cs typeface="Maharlika"/>
                          <a:sym typeface="Maharlika"/>
                        </a:rPr>
                        <a:t>↓ Interleukin-6 (IL-6) </a:t>
                      </a:r>
                    </a:p>
                    <a:p>
                      <a:pPr algn="ctr">
                        <a:lnSpc>
                          <a:spcPts val="2799"/>
                        </a:lnSpc>
                      </a:pPr>
                      <a:r>
                        <a:rPr lang="en-US" sz="1999">
                          <a:solidFill>
                            <a:srgbClr val="FF3578"/>
                          </a:solidFill>
                          <a:latin typeface="Maharlika"/>
                          <a:ea typeface="Maharlika"/>
                          <a:cs typeface="Maharlika"/>
                          <a:sym typeface="Maharlika"/>
                        </a:rPr>
                        <a:t>↓ Tumor Necrosis Factor-alpha (TNF-α) </a:t>
                      </a: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2038598">
                <a:tc>
                  <a:txBody>
                    <a:bodyPr anchor="t" rtlCol="false"/>
                    <a:lstStyle/>
                    <a:p>
                      <a:pPr algn="l">
                        <a:lnSpc>
                          <a:spcPts val="4339"/>
                        </a:lnSpc>
                        <a:defRPr/>
                      </a:pPr>
                      <a:r>
                        <a:rPr lang="en-US" sz="3099">
                          <a:solidFill>
                            <a:srgbClr val="FF3578"/>
                          </a:solidFill>
                          <a:latin typeface="Maharlika"/>
                          <a:ea typeface="Maharlika"/>
                          <a:cs typeface="Maharlika"/>
                          <a:sym typeface="Maharlika"/>
                        </a:rPr>
                        <a:t>Roager et al. (2019)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619"/>
                        </a:lnSpc>
                        <a:defRPr/>
                      </a:pPr>
                      <a:r>
                        <a:rPr lang="en-US" sz="3299">
                          <a:solidFill>
                            <a:srgbClr val="FF3578"/>
                          </a:solidFill>
                          <a:latin typeface="Maharlika"/>
                          <a:ea typeface="Maharlika"/>
                          <a:cs typeface="Maharlika"/>
                          <a:sym typeface="Maharlika"/>
                        </a:rPr>
                        <a:t>80 adults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479"/>
                        </a:lnSpc>
                        <a:defRPr/>
                      </a:pPr>
                      <a:r>
                        <a:rPr lang="en-US" sz="3199">
                          <a:solidFill>
                            <a:srgbClr val="FF3578"/>
                          </a:solidFill>
                          <a:latin typeface="Maharlika"/>
                          <a:ea typeface="Maharlika"/>
                          <a:cs typeface="Maharlika"/>
                          <a:sym typeface="Maharlika"/>
                        </a:rPr>
                        <a:t>8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2939"/>
                        </a:lnSpc>
                        <a:defRPr/>
                      </a:pPr>
                      <a:r>
                        <a:rPr lang="en-US" sz="2099" strike="noStrike" u="none">
                          <a:solidFill>
                            <a:srgbClr val="FF3578"/>
                          </a:solidFill>
                          <a:latin typeface="Maharlika"/>
                          <a:ea typeface="Maharlika"/>
                          <a:cs typeface="Maharlika"/>
                          <a:sym typeface="Maharlika"/>
                        </a:rPr>
                        <a:t>↓</a:t>
                      </a:r>
                      <a:r>
                        <a:rPr lang="en-US" sz="2099">
                          <a:solidFill>
                            <a:srgbClr val="FF3578"/>
                          </a:solidFill>
                          <a:latin typeface="Maharlika"/>
                          <a:ea typeface="Maharlika"/>
                          <a:cs typeface="Maharlika"/>
                          <a:sym typeface="Maharlika"/>
                        </a:rPr>
                        <a:t> body weight  </a:t>
                      </a:r>
                      <a:endParaRPr lang="en-US" sz="1100"/>
                    </a:p>
                    <a:p>
                      <a:pPr algn="ctr">
                        <a:lnSpc>
                          <a:spcPts val="2939"/>
                        </a:lnSpc>
                      </a:pPr>
                      <a:r>
                        <a:rPr lang="en-US" sz="2099" strike="noStrike" u="none">
                          <a:solidFill>
                            <a:srgbClr val="FF3578"/>
                          </a:solidFill>
                          <a:latin typeface="Maharlika"/>
                          <a:ea typeface="Maharlika"/>
                          <a:cs typeface="Maharlika"/>
                          <a:sym typeface="Maharlika"/>
                        </a:rPr>
                        <a:t>↓</a:t>
                      </a:r>
                      <a:r>
                        <a:rPr lang="en-US" sz="2099">
                          <a:solidFill>
                            <a:srgbClr val="FF3578"/>
                          </a:solidFill>
                          <a:latin typeface="Maharlika"/>
                          <a:ea typeface="Maharlika"/>
                          <a:cs typeface="Maharlika"/>
                          <a:sym typeface="Maharlika"/>
                        </a:rPr>
                        <a:t> systemic low-grade inflammation markers </a:t>
                      </a:r>
                    </a:p>
                    <a:p>
                      <a:pPr algn="ctr">
                        <a:lnSpc>
                          <a:spcPts val="2939"/>
                        </a:lnSpc>
                      </a:pPr>
                      <a:r>
                        <a:rPr lang="en-US" sz="2099">
                          <a:solidFill>
                            <a:srgbClr val="FF3578"/>
                          </a:solidFill>
                          <a:latin typeface="Maharlika"/>
                          <a:ea typeface="Maharlika"/>
                          <a:cs typeface="Maharlika"/>
                          <a:sym typeface="Maharlika"/>
                        </a:rPr>
                        <a:t>(CRP) </a:t>
                      </a: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987377">
                <a:tc>
                  <a:txBody>
                    <a:bodyPr anchor="t" rtlCol="false"/>
                    <a:lstStyle/>
                    <a:p>
                      <a:pPr algn="l">
                        <a:lnSpc>
                          <a:spcPts val="3919"/>
                        </a:lnSpc>
                        <a:defRPr/>
                      </a:pPr>
                      <a:r>
                        <a:rPr lang="en-US" sz="2799">
                          <a:solidFill>
                            <a:srgbClr val="FF3578"/>
                          </a:solidFill>
                          <a:latin typeface="Maharlika"/>
                          <a:ea typeface="Maharlika"/>
                          <a:cs typeface="Maharlika"/>
                          <a:sym typeface="Maharlika"/>
                        </a:rPr>
                        <a:t>Asemi and Esmaillzadeh (2015)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48 overweight and obese females with PCOS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199"/>
                        </a:lnSpc>
                        <a:defRPr/>
                      </a:pPr>
                      <a:r>
                        <a:rPr lang="en-US" sz="2999">
                          <a:solidFill>
                            <a:srgbClr val="FF3578"/>
                          </a:solidFill>
                          <a:latin typeface="Maharlika"/>
                          <a:ea typeface="Maharlika"/>
                          <a:cs typeface="Maharlika"/>
                          <a:sym typeface="Maharlika"/>
                        </a:rPr>
                        <a:t>8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359"/>
                        </a:lnSpc>
                        <a:defRPr/>
                      </a:pPr>
                      <a:r>
                        <a:rPr lang="en-US" sz="2399">
                          <a:solidFill>
                            <a:srgbClr val="FF3578"/>
                          </a:solidFill>
                          <a:latin typeface="Maharlika"/>
                          <a:ea typeface="Maharlika"/>
                          <a:cs typeface="Maharlika"/>
                          <a:sym typeface="Maharlika"/>
                        </a:rPr>
                        <a:t>↓ hs-CRP in DASH group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Tree>
  </p:cSld>
  <p:clrMapOvr>
    <a:masterClrMapping/>
  </p:clrMapOvr>
</p:sld>
</file>

<file path=ppt/slides/slide17.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839812"/>
            <a:ext cx="16283979" cy="8214071"/>
            <a:chOff x="0" y="0"/>
            <a:chExt cx="4288785" cy="2163377"/>
          </a:xfrm>
        </p:grpSpPr>
        <p:sp>
          <p:nvSpPr>
            <p:cNvPr name="Freeform 6" id="6"/>
            <p:cNvSpPr/>
            <p:nvPr/>
          </p:nvSpPr>
          <p:spPr>
            <a:xfrm flipH="false" flipV="false" rot="0">
              <a:off x="0" y="0"/>
              <a:ext cx="4288785" cy="2163377"/>
            </a:xfrm>
            <a:custGeom>
              <a:avLst/>
              <a:gdLst/>
              <a:ahLst/>
              <a:cxnLst/>
              <a:rect r="r" b="b" t="t" l="l"/>
              <a:pathLst>
                <a:path h="2163377" w="4288785">
                  <a:moveTo>
                    <a:pt x="23772" y="0"/>
                  </a:moveTo>
                  <a:lnTo>
                    <a:pt x="4265013" y="0"/>
                  </a:lnTo>
                  <a:cubicBezTo>
                    <a:pt x="4278142" y="0"/>
                    <a:pt x="4288785" y="10643"/>
                    <a:pt x="4288785" y="23772"/>
                  </a:cubicBezTo>
                  <a:lnTo>
                    <a:pt x="4288785" y="2139605"/>
                  </a:lnTo>
                  <a:cubicBezTo>
                    <a:pt x="4288785" y="2152734"/>
                    <a:pt x="4278142" y="2163377"/>
                    <a:pt x="4265013" y="2163377"/>
                  </a:cubicBezTo>
                  <a:lnTo>
                    <a:pt x="23772" y="2163377"/>
                  </a:lnTo>
                  <a:cubicBezTo>
                    <a:pt x="10643" y="2163377"/>
                    <a:pt x="0" y="2152734"/>
                    <a:pt x="0" y="2139605"/>
                  </a:cubicBezTo>
                  <a:lnTo>
                    <a:pt x="0" y="23772"/>
                  </a:lnTo>
                  <a:cubicBezTo>
                    <a:pt x="0" y="10643"/>
                    <a:pt x="10643" y="0"/>
                    <a:pt x="23772" y="0"/>
                  </a:cubicBezTo>
                  <a:close/>
                </a:path>
              </a:pathLst>
            </a:custGeom>
            <a:solidFill>
              <a:srgbClr val="FF3578"/>
            </a:solidFill>
          </p:spPr>
        </p:sp>
        <p:sp>
          <p:nvSpPr>
            <p:cNvPr name="TextBox 7" id="7"/>
            <p:cNvSpPr txBox="true"/>
            <p:nvPr/>
          </p:nvSpPr>
          <p:spPr>
            <a:xfrm>
              <a:off x="0" y="-66675"/>
              <a:ext cx="4288785" cy="2230052"/>
            </a:xfrm>
            <a:prstGeom prst="rect">
              <a:avLst/>
            </a:prstGeom>
          </p:spPr>
          <p:txBody>
            <a:bodyPr anchor="ctr" rtlCol="false" tIns="50800" lIns="50800" bIns="50800" rIns="50800"/>
            <a:lstStyle/>
            <a:p>
              <a:pPr algn="ctr">
                <a:lnSpc>
                  <a:spcPts val="2659"/>
                </a:lnSpc>
              </a:pPr>
            </a:p>
          </p:txBody>
        </p:sp>
      </p:grpSp>
      <p:graphicFrame>
        <p:nvGraphicFramePr>
          <p:cNvPr name="Table 8" id="8"/>
          <p:cNvGraphicFramePr>
            <a:graphicFrameLocks noGrp="true"/>
          </p:cNvGraphicFramePr>
          <p:nvPr/>
        </p:nvGraphicFramePr>
        <p:xfrm>
          <a:off x="1609954" y="2272340"/>
          <a:ext cx="15325792" cy="7293785"/>
        </p:xfrm>
        <a:graphic>
          <a:graphicData uri="http://schemas.openxmlformats.org/drawingml/2006/table">
            <a:tbl>
              <a:tblPr/>
              <a:tblGrid>
                <a:gridCol w="4661124"/>
                <a:gridCol w="3644585"/>
                <a:gridCol w="2218661"/>
                <a:gridCol w="4801422"/>
              </a:tblGrid>
              <a:tr h="2007499">
                <a:tc>
                  <a:txBody>
                    <a:bodyPr anchor="t" rtlCol="false"/>
                    <a:lstStyle/>
                    <a:p>
                      <a:pPr algn="ctr">
                        <a:lnSpc>
                          <a:spcPts val="4479"/>
                        </a:lnSpc>
                        <a:defRPr/>
                      </a:pPr>
                      <a:r>
                        <a:rPr lang="en-US" sz="3199">
                          <a:solidFill>
                            <a:srgbClr val="FF3578"/>
                          </a:solidFill>
                          <a:latin typeface="Maharlika"/>
                          <a:ea typeface="Maharlika"/>
                          <a:cs typeface="Maharlika"/>
                          <a:sym typeface="Maharlika"/>
                        </a:rPr>
                        <a:t>Study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479"/>
                        </a:lnSpc>
                        <a:defRPr/>
                      </a:pPr>
                      <a:r>
                        <a:rPr lang="en-US" sz="3199">
                          <a:solidFill>
                            <a:srgbClr val="FF3578"/>
                          </a:solidFill>
                          <a:latin typeface="Maharlika"/>
                          <a:ea typeface="Maharlika"/>
                          <a:cs typeface="Maharlika"/>
                          <a:sym typeface="Maharlika"/>
                        </a:rPr>
                        <a:t>Participants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Length</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Outcome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r>
              <a:tr h="1829095">
                <a:tc>
                  <a:txBody>
                    <a:bodyPr anchor="t" rtlCol="false"/>
                    <a:lstStyle/>
                    <a:p>
                      <a:pPr algn="l">
                        <a:lnSpc>
                          <a:spcPts val="4339"/>
                        </a:lnSpc>
                        <a:defRPr/>
                      </a:pPr>
                      <a:r>
                        <a:rPr lang="en-US" sz="3099">
                          <a:solidFill>
                            <a:srgbClr val="FF3578"/>
                          </a:solidFill>
                          <a:latin typeface="Maharlika"/>
                          <a:ea typeface="Maharlika"/>
                          <a:cs typeface="Maharlika"/>
                          <a:sym typeface="Maharlika"/>
                        </a:rPr>
                        <a:t>Karayiannis et al. (2018)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639"/>
                        </a:lnSpc>
                        <a:defRPr/>
                      </a:pPr>
                      <a:r>
                        <a:rPr lang="en-US" sz="2599">
                          <a:solidFill>
                            <a:srgbClr val="FF3578"/>
                          </a:solidFill>
                          <a:latin typeface="Maharlika"/>
                          <a:ea typeface="Maharlika"/>
                          <a:cs typeface="Maharlika"/>
                          <a:sym typeface="Maharlika"/>
                        </a:rPr>
                        <a:t>244 women undergoing IVF</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359"/>
                        </a:lnSpc>
                        <a:defRPr/>
                      </a:pPr>
                      <a:r>
                        <a:rPr lang="en-US" sz="2399">
                          <a:solidFill>
                            <a:srgbClr val="FF3578"/>
                          </a:solidFill>
                          <a:latin typeface="Maharlika"/>
                          <a:ea typeface="Maharlika"/>
                          <a:cs typeface="Maharlika"/>
                          <a:sym typeface="Maharlika"/>
                        </a:rPr>
                        <a:t>3-6 months, depending</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l">
                        <a:lnSpc>
                          <a:spcPts val="3499"/>
                        </a:lnSpc>
                        <a:defRPr/>
                      </a:pPr>
                      <a:r>
                        <a:rPr lang="en-US" sz="2499">
                          <a:solidFill>
                            <a:srgbClr val="FF3578"/>
                          </a:solidFill>
                          <a:latin typeface="Maharlika"/>
                          <a:ea typeface="Maharlika"/>
                          <a:cs typeface="Maharlika"/>
                          <a:sym typeface="Maharlika"/>
                        </a:rPr>
                        <a:t>↑ adherence to the Mediterranean diet = ↑ clinical pregnancy rate.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3457191">
                <a:tc>
                  <a:txBody>
                    <a:bodyPr anchor="t" rtlCol="false"/>
                    <a:lstStyle/>
                    <a:p>
                      <a:pPr algn="l">
                        <a:lnSpc>
                          <a:spcPts val="4059"/>
                        </a:lnSpc>
                        <a:defRPr/>
                      </a:pPr>
                      <a:r>
                        <a:rPr lang="en-US" sz="2899">
                          <a:solidFill>
                            <a:srgbClr val="FF3578"/>
                          </a:solidFill>
                          <a:latin typeface="Maharlika"/>
                          <a:ea typeface="Maharlika"/>
                          <a:cs typeface="Maharlika"/>
                          <a:sym typeface="Maharlika"/>
                        </a:rPr>
                        <a:t>Salama et al. (2015) </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100 females with PCOS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4059"/>
                        </a:lnSpc>
                        <a:defRPr/>
                      </a:pPr>
                      <a:r>
                        <a:rPr lang="en-US" sz="2899">
                          <a:solidFill>
                            <a:srgbClr val="FF3578"/>
                          </a:solidFill>
                          <a:latin typeface="Maharlika"/>
                          <a:ea typeface="Maharlika"/>
                          <a:cs typeface="Maharlika"/>
                          <a:sym typeface="Maharlika"/>
                        </a:rPr>
                        <a:t>12 weeks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63% regained menstrual cyclicity </a:t>
                      </a:r>
                      <a:r>
                        <a:rPr lang="en-US" sz="2699">
                          <a:solidFill>
                            <a:srgbClr val="FF3578"/>
                          </a:solidFill>
                          <a:latin typeface="Maharlika"/>
                          <a:ea typeface="Maharlika"/>
                          <a:cs typeface="Maharlika"/>
                          <a:sym typeface="Maharlika"/>
                        </a:rPr>
                        <a:t> </a:t>
                      </a:r>
                      <a:endParaRPr lang="en-US" sz="1100"/>
                    </a:p>
                    <a:p>
                      <a:pPr algn="ctr">
                        <a:lnSpc>
                          <a:spcPts val="3779"/>
                        </a:lnSpc>
                      </a:pPr>
                      <a:r>
                        <a:rPr lang="en-US" sz="2699">
                          <a:solidFill>
                            <a:srgbClr val="FF3578"/>
                          </a:solidFill>
                          <a:latin typeface="Maharlika"/>
                          <a:ea typeface="Maharlika"/>
                          <a:cs typeface="Maharlika"/>
                          <a:sym typeface="Maharlika"/>
                        </a:rPr>
                        <a:t>12% achieved spontaneous pregnancy within 12 weeks </a:t>
                      </a:r>
                    </a:p>
                    <a:p>
                      <a:pPr algn="ctr">
                        <a:lnSpc>
                          <a:spcPts val="3779"/>
                        </a:lnSpc>
                      </a:pPr>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9" id="9"/>
          <p:cNvSpPr txBox="true"/>
          <p:nvPr/>
        </p:nvSpPr>
        <p:spPr>
          <a:xfrm rot="0">
            <a:off x="5153973" y="753032"/>
            <a:ext cx="8033433"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RESULTS-REPRODUCTIVE MARKERS</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6485727" y="731629"/>
            <a:ext cx="5777795"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DISCUSSION </a:t>
            </a:r>
          </a:p>
        </p:txBody>
      </p:sp>
      <p:sp>
        <p:nvSpPr>
          <p:cNvPr name="TextBox 6" id="6"/>
          <p:cNvSpPr txBox="true"/>
          <p:nvPr/>
        </p:nvSpPr>
        <p:spPr>
          <a:xfrm rot="0">
            <a:off x="15863158" y="798064"/>
            <a:ext cx="1421291" cy="351790"/>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Maharlika"/>
                <a:ea typeface="Maharlika"/>
                <a:cs typeface="Maharlika"/>
                <a:sym typeface="Maharlika"/>
              </a:rPr>
              <a:t>Page 06</a:t>
            </a:r>
          </a:p>
        </p:txBody>
      </p:sp>
      <p:grpSp>
        <p:nvGrpSpPr>
          <p:cNvPr name="Group 7" id="7"/>
          <p:cNvGrpSpPr/>
          <p:nvPr/>
        </p:nvGrpSpPr>
        <p:grpSpPr>
          <a:xfrm rot="0">
            <a:off x="514661" y="6126514"/>
            <a:ext cx="7753440" cy="3131786"/>
            <a:chOff x="0" y="0"/>
            <a:chExt cx="2042058" cy="824833"/>
          </a:xfrm>
        </p:grpSpPr>
        <p:sp>
          <p:nvSpPr>
            <p:cNvPr name="Freeform 8" id="8"/>
            <p:cNvSpPr/>
            <p:nvPr/>
          </p:nvSpPr>
          <p:spPr>
            <a:xfrm flipH="false" flipV="false" rot="0">
              <a:off x="0" y="0"/>
              <a:ext cx="2042058" cy="824833"/>
            </a:xfrm>
            <a:custGeom>
              <a:avLst/>
              <a:gdLst/>
              <a:ahLst/>
              <a:cxnLst/>
              <a:rect r="r" b="b" t="t" l="l"/>
              <a:pathLst>
                <a:path h="824833" w="2042058">
                  <a:moveTo>
                    <a:pt x="49926" y="0"/>
                  </a:moveTo>
                  <a:lnTo>
                    <a:pt x="1992133" y="0"/>
                  </a:lnTo>
                  <a:cubicBezTo>
                    <a:pt x="2005374" y="0"/>
                    <a:pt x="2018073" y="5260"/>
                    <a:pt x="2027435" y="14623"/>
                  </a:cubicBezTo>
                  <a:cubicBezTo>
                    <a:pt x="2036798" y="23986"/>
                    <a:pt x="2042058" y="36685"/>
                    <a:pt x="2042058" y="49926"/>
                  </a:cubicBezTo>
                  <a:lnTo>
                    <a:pt x="2042058" y="774907"/>
                  </a:lnTo>
                  <a:cubicBezTo>
                    <a:pt x="2042058" y="788148"/>
                    <a:pt x="2036798" y="800847"/>
                    <a:pt x="2027435" y="810210"/>
                  </a:cubicBezTo>
                  <a:cubicBezTo>
                    <a:pt x="2018073" y="819573"/>
                    <a:pt x="2005374" y="824833"/>
                    <a:pt x="1992133" y="824833"/>
                  </a:cubicBezTo>
                  <a:lnTo>
                    <a:pt x="49926" y="824833"/>
                  </a:lnTo>
                  <a:cubicBezTo>
                    <a:pt x="36685" y="824833"/>
                    <a:pt x="23986" y="819573"/>
                    <a:pt x="14623" y="810210"/>
                  </a:cubicBezTo>
                  <a:cubicBezTo>
                    <a:pt x="5260" y="800847"/>
                    <a:pt x="0" y="788148"/>
                    <a:pt x="0" y="774907"/>
                  </a:cubicBezTo>
                  <a:lnTo>
                    <a:pt x="0" y="49926"/>
                  </a:lnTo>
                  <a:cubicBezTo>
                    <a:pt x="0" y="36685"/>
                    <a:pt x="5260" y="23986"/>
                    <a:pt x="14623" y="14623"/>
                  </a:cubicBezTo>
                  <a:cubicBezTo>
                    <a:pt x="23986" y="5260"/>
                    <a:pt x="36685" y="0"/>
                    <a:pt x="49926" y="0"/>
                  </a:cubicBezTo>
                  <a:close/>
                </a:path>
              </a:pathLst>
            </a:custGeom>
            <a:solidFill>
              <a:srgbClr val="FFB5CE"/>
            </a:solidFill>
          </p:spPr>
        </p:sp>
        <p:sp>
          <p:nvSpPr>
            <p:cNvPr name="TextBox 9" id="9"/>
            <p:cNvSpPr txBox="true"/>
            <p:nvPr/>
          </p:nvSpPr>
          <p:spPr>
            <a:xfrm>
              <a:off x="0" y="-66675"/>
              <a:ext cx="2042058" cy="89150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539848" y="6126514"/>
            <a:ext cx="8719452" cy="3131786"/>
            <a:chOff x="0" y="0"/>
            <a:chExt cx="2296481" cy="824833"/>
          </a:xfrm>
        </p:grpSpPr>
        <p:sp>
          <p:nvSpPr>
            <p:cNvPr name="Freeform 11" id="11"/>
            <p:cNvSpPr/>
            <p:nvPr/>
          </p:nvSpPr>
          <p:spPr>
            <a:xfrm flipH="false" flipV="false" rot="0">
              <a:off x="0" y="0"/>
              <a:ext cx="2296481" cy="824833"/>
            </a:xfrm>
            <a:custGeom>
              <a:avLst/>
              <a:gdLst/>
              <a:ahLst/>
              <a:cxnLst/>
              <a:rect r="r" b="b" t="t" l="l"/>
              <a:pathLst>
                <a:path h="824833" w="2296481">
                  <a:moveTo>
                    <a:pt x="44395" y="0"/>
                  </a:moveTo>
                  <a:lnTo>
                    <a:pt x="2252087" y="0"/>
                  </a:lnTo>
                  <a:cubicBezTo>
                    <a:pt x="2276605" y="0"/>
                    <a:pt x="2296481" y="19876"/>
                    <a:pt x="2296481" y="44395"/>
                  </a:cubicBezTo>
                  <a:lnTo>
                    <a:pt x="2296481" y="780438"/>
                  </a:lnTo>
                  <a:cubicBezTo>
                    <a:pt x="2296481" y="804956"/>
                    <a:pt x="2276605" y="824833"/>
                    <a:pt x="2252087" y="824833"/>
                  </a:cubicBezTo>
                  <a:lnTo>
                    <a:pt x="44395" y="824833"/>
                  </a:lnTo>
                  <a:cubicBezTo>
                    <a:pt x="19876" y="824833"/>
                    <a:pt x="0" y="804956"/>
                    <a:pt x="0" y="780438"/>
                  </a:cubicBezTo>
                  <a:lnTo>
                    <a:pt x="0" y="44395"/>
                  </a:lnTo>
                  <a:cubicBezTo>
                    <a:pt x="0" y="19876"/>
                    <a:pt x="19876" y="0"/>
                    <a:pt x="44395" y="0"/>
                  </a:cubicBezTo>
                  <a:close/>
                </a:path>
              </a:pathLst>
            </a:custGeom>
            <a:solidFill>
              <a:srgbClr val="FF3578"/>
            </a:solidFill>
          </p:spPr>
        </p:sp>
        <p:sp>
          <p:nvSpPr>
            <p:cNvPr name="TextBox 12" id="12"/>
            <p:cNvSpPr txBox="true"/>
            <p:nvPr/>
          </p:nvSpPr>
          <p:spPr>
            <a:xfrm>
              <a:off x="0" y="-66675"/>
              <a:ext cx="2296481" cy="891508"/>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8268101" y="2257739"/>
            <a:ext cx="8991199" cy="2885761"/>
            <a:chOff x="0" y="0"/>
            <a:chExt cx="2368052" cy="760036"/>
          </a:xfrm>
        </p:grpSpPr>
        <p:sp>
          <p:nvSpPr>
            <p:cNvPr name="Freeform 14" id="14"/>
            <p:cNvSpPr/>
            <p:nvPr/>
          </p:nvSpPr>
          <p:spPr>
            <a:xfrm flipH="false" flipV="false" rot="0">
              <a:off x="0" y="0"/>
              <a:ext cx="2368052" cy="760036"/>
            </a:xfrm>
            <a:custGeom>
              <a:avLst/>
              <a:gdLst/>
              <a:ahLst/>
              <a:cxnLst/>
              <a:rect r="r" b="b" t="t" l="l"/>
              <a:pathLst>
                <a:path h="760036" w="2368052">
                  <a:moveTo>
                    <a:pt x="43053" y="0"/>
                  </a:moveTo>
                  <a:lnTo>
                    <a:pt x="2325000" y="0"/>
                  </a:lnTo>
                  <a:cubicBezTo>
                    <a:pt x="2336418" y="0"/>
                    <a:pt x="2347369" y="4536"/>
                    <a:pt x="2355442" y="12610"/>
                  </a:cubicBezTo>
                  <a:cubicBezTo>
                    <a:pt x="2363516" y="20684"/>
                    <a:pt x="2368052" y="31634"/>
                    <a:pt x="2368052" y="43053"/>
                  </a:cubicBezTo>
                  <a:lnTo>
                    <a:pt x="2368052" y="716983"/>
                  </a:lnTo>
                  <a:cubicBezTo>
                    <a:pt x="2368052" y="740761"/>
                    <a:pt x="2348777" y="760036"/>
                    <a:pt x="2325000" y="760036"/>
                  </a:cubicBezTo>
                  <a:lnTo>
                    <a:pt x="43053" y="760036"/>
                  </a:lnTo>
                  <a:cubicBezTo>
                    <a:pt x="31634" y="760036"/>
                    <a:pt x="20684" y="755500"/>
                    <a:pt x="12610" y="747426"/>
                  </a:cubicBezTo>
                  <a:cubicBezTo>
                    <a:pt x="4536" y="739352"/>
                    <a:pt x="0" y="728401"/>
                    <a:pt x="0" y="716983"/>
                  </a:cubicBezTo>
                  <a:lnTo>
                    <a:pt x="0" y="43053"/>
                  </a:lnTo>
                  <a:cubicBezTo>
                    <a:pt x="0" y="31634"/>
                    <a:pt x="4536" y="20684"/>
                    <a:pt x="12610" y="12610"/>
                  </a:cubicBezTo>
                  <a:cubicBezTo>
                    <a:pt x="20684" y="4536"/>
                    <a:pt x="31634" y="0"/>
                    <a:pt x="43053" y="0"/>
                  </a:cubicBezTo>
                  <a:close/>
                </a:path>
              </a:pathLst>
            </a:custGeom>
            <a:solidFill>
              <a:srgbClr val="000000">
                <a:alpha val="0"/>
              </a:srgbClr>
            </a:solidFill>
            <a:ln w="28575" cap="rnd">
              <a:solidFill>
                <a:srgbClr val="FF3578"/>
              </a:solidFill>
              <a:prstDash val="solid"/>
              <a:round/>
            </a:ln>
          </p:spPr>
        </p:sp>
        <p:sp>
          <p:nvSpPr>
            <p:cNvPr name="TextBox 15" id="15"/>
            <p:cNvSpPr txBox="true"/>
            <p:nvPr/>
          </p:nvSpPr>
          <p:spPr>
            <a:xfrm>
              <a:off x="0" y="-66675"/>
              <a:ext cx="2368052" cy="826711"/>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364100" y="2488301"/>
            <a:ext cx="7371603" cy="1212318"/>
          </a:xfrm>
          <a:prstGeom prst="rect">
            <a:avLst/>
          </a:prstGeom>
        </p:spPr>
        <p:txBody>
          <a:bodyPr anchor="t" rtlCol="false" tIns="0" lIns="0" bIns="0" rIns="0">
            <a:spAutoFit/>
          </a:bodyPr>
          <a:lstStyle/>
          <a:p>
            <a:pPr algn="l">
              <a:lnSpc>
                <a:spcPts val="9300"/>
              </a:lnSpc>
              <a:spcBef>
                <a:spcPct val="0"/>
              </a:spcBef>
            </a:pPr>
            <a:r>
              <a:rPr lang="en-US" sz="6642">
                <a:solidFill>
                  <a:srgbClr val="FF3578"/>
                </a:solidFill>
                <a:latin typeface="TAN Pearl"/>
                <a:ea typeface="TAN Pearl"/>
                <a:cs typeface="TAN Pearl"/>
                <a:sym typeface="TAN Pearl"/>
              </a:rPr>
              <a:t>Highlights</a:t>
            </a:r>
          </a:p>
        </p:txBody>
      </p:sp>
      <p:sp>
        <p:nvSpPr>
          <p:cNvPr name="TextBox 17" id="17"/>
          <p:cNvSpPr txBox="true"/>
          <p:nvPr/>
        </p:nvSpPr>
        <p:spPr>
          <a:xfrm rot="0">
            <a:off x="8971111" y="2593076"/>
            <a:ext cx="7856926" cy="2753278"/>
          </a:xfrm>
          <a:prstGeom prst="rect">
            <a:avLst/>
          </a:prstGeom>
        </p:spPr>
        <p:txBody>
          <a:bodyPr anchor="t" rtlCol="false" tIns="0" lIns="0" bIns="0" rIns="0">
            <a:spAutoFit/>
          </a:bodyPr>
          <a:lstStyle/>
          <a:p>
            <a:pPr algn="ctr">
              <a:lnSpc>
                <a:spcPts val="4440"/>
              </a:lnSpc>
            </a:pPr>
            <a:r>
              <a:rPr lang="en-US" sz="3172">
                <a:solidFill>
                  <a:srgbClr val="FF3578"/>
                </a:solidFill>
                <a:latin typeface="TAN Pearl"/>
                <a:ea typeface="TAN Pearl"/>
                <a:cs typeface="TAN Pearl"/>
                <a:sym typeface="TAN Pearl"/>
              </a:rPr>
              <a:t>Anti-inflammatory diets </a:t>
            </a:r>
            <a:r>
              <a:rPr lang="en-US" sz="3172">
                <a:solidFill>
                  <a:srgbClr val="FF3578"/>
                </a:solidFill>
                <a:latin typeface="TAN Pearl"/>
                <a:ea typeface="TAN Pearl"/>
                <a:cs typeface="TAN Pearl"/>
                <a:sym typeface="TAN Pearl"/>
              </a:rPr>
              <a:t>support inflammatory, metabolic, and reproductive health</a:t>
            </a:r>
          </a:p>
          <a:p>
            <a:pPr algn="ctr">
              <a:lnSpc>
                <a:spcPts val="3898"/>
              </a:lnSpc>
              <a:spcBef>
                <a:spcPct val="0"/>
              </a:spcBef>
            </a:pPr>
          </a:p>
        </p:txBody>
      </p:sp>
      <p:sp>
        <p:nvSpPr>
          <p:cNvPr name="TextBox 18" id="18"/>
          <p:cNvSpPr txBox="true"/>
          <p:nvPr/>
        </p:nvSpPr>
        <p:spPr>
          <a:xfrm rot="0">
            <a:off x="8971111" y="6888220"/>
            <a:ext cx="7856926" cy="2011599"/>
          </a:xfrm>
          <a:prstGeom prst="rect">
            <a:avLst/>
          </a:prstGeom>
        </p:spPr>
        <p:txBody>
          <a:bodyPr anchor="t" rtlCol="false" tIns="0" lIns="0" bIns="0" rIns="0">
            <a:spAutoFit/>
          </a:bodyPr>
          <a:lstStyle/>
          <a:p>
            <a:pPr algn="ctr">
              <a:lnSpc>
                <a:spcPts val="5420"/>
              </a:lnSpc>
            </a:pPr>
            <a:r>
              <a:rPr lang="en-US" sz="3872">
                <a:solidFill>
                  <a:srgbClr val="FFFFFF"/>
                </a:solidFill>
                <a:latin typeface="TAN Pearl"/>
                <a:ea typeface="TAN Pearl"/>
                <a:cs typeface="TAN Pearl"/>
                <a:sym typeface="TAN Pearl"/>
              </a:rPr>
              <a:t>Real </a:t>
            </a:r>
            <a:r>
              <a:rPr lang="en-US" sz="3872">
                <a:solidFill>
                  <a:srgbClr val="FFFFFF"/>
                </a:solidFill>
                <a:latin typeface="TAN Pearl"/>
                <a:ea typeface="TAN Pearl"/>
                <a:cs typeface="TAN Pearl"/>
                <a:sym typeface="TAN Pearl"/>
              </a:rPr>
              <a:t>potential for clinical application</a:t>
            </a:r>
          </a:p>
          <a:p>
            <a:pPr algn="ctr">
              <a:lnSpc>
                <a:spcPts val="4878"/>
              </a:lnSpc>
              <a:spcBef>
                <a:spcPct val="0"/>
              </a:spcBef>
            </a:pPr>
          </a:p>
        </p:txBody>
      </p:sp>
      <p:sp>
        <p:nvSpPr>
          <p:cNvPr name="TextBox 19" id="19"/>
          <p:cNvSpPr txBox="true"/>
          <p:nvPr/>
        </p:nvSpPr>
        <p:spPr>
          <a:xfrm rot="0">
            <a:off x="1028700" y="6556535"/>
            <a:ext cx="6492132" cy="3086870"/>
          </a:xfrm>
          <a:prstGeom prst="rect">
            <a:avLst/>
          </a:prstGeom>
        </p:spPr>
        <p:txBody>
          <a:bodyPr anchor="t" rtlCol="false" tIns="0" lIns="0" bIns="0" rIns="0">
            <a:spAutoFit/>
          </a:bodyPr>
          <a:lstStyle/>
          <a:p>
            <a:pPr algn="ctr">
              <a:lnSpc>
                <a:spcPts val="5086"/>
              </a:lnSpc>
            </a:pPr>
            <a:r>
              <a:rPr lang="en-US" sz="3633">
                <a:solidFill>
                  <a:srgbClr val="FFFFFF"/>
                </a:solidFill>
                <a:latin typeface="TAN Pearl"/>
                <a:ea typeface="TAN Pearl"/>
                <a:cs typeface="TAN Pearl"/>
                <a:sym typeface="TAN Pearl"/>
              </a:rPr>
              <a:t>Consistent im</a:t>
            </a:r>
            <a:r>
              <a:rPr lang="en-US" sz="3633">
                <a:solidFill>
                  <a:srgbClr val="FFFFFF"/>
                </a:solidFill>
                <a:latin typeface="TAN Pearl"/>
                <a:ea typeface="TAN Pearl"/>
                <a:cs typeface="TAN Pearl"/>
                <a:sym typeface="TAN Pearl"/>
              </a:rPr>
              <a:t>provements across multiple markers</a:t>
            </a:r>
          </a:p>
          <a:p>
            <a:pPr algn="ctr">
              <a:lnSpc>
                <a:spcPts val="4946"/>
              </a:lnSpc>
            </a:pPr>
          </a:p>
          <a:p>
            <a:pPr algn="ctr">
              <a:lnSpc>
                <a:spcPts val="4278"/>
              </a:lnSpc>
            </a:pP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435389" y="1751562"/>
            <a:ext cx="15823911" cy="1703495"/>
            <a:chOff x="0" y="0"/>
            <a:chExt cx="4167614" cy="448657"/>
          </a:xfrm>
        </p:grpSpPr>
        <p:sp>
          <p:nvSpPr>
            <p:cNvPr name="Freeform 6" id="6"/>
            <p:cNvSpPr/>
            <p:nvPr/>
          </p:nvSpPr>
          <p:spPr>
            <a:xfrm flipH="false" flipV="false" rot="0">
              <a:off x="0" y="0"/>
              <a:ext cx="4167614" cy="448657"/>
            </a:xfrm>
            <a:custGeom>
              <a:avLst/>
              <a:gdLst/>
              <a:ahLst/>
              <a:cxnLst/>
              <a:rect r="r" b="b" t="t" l="l"/>
              <a:pathLst>
                <a:path h="448657" w="4167614">
                  <a:moveTo>
                    <a:pt x="24463" y="0"/>
                  </a:moveTo>
                  <a:lnTo>
                    <a:pt x="4143151" y="0"/>
                  </a:lnTo>
                  <a:cubicBezTo>
                    <a:pt x="4156662" y="0"/>
                    <a:pt x="4167614" y="10952"/>
                    <a:pt x="4167614" y="24463"/>
                  </a:cubicBezTo>
                  <a:lnTo>
                    <a:pt x="4167614" y="424194"/>
                  </a:lnTo>
                  <a:cubicBezTo>
                    <a:pt x="4167614" y="430682"/>
                    <a:pt x="4165037" y="436904"/>
                    <a:pt x="4160449" y="441492"/>
                  </a:cubicBezTo>
                  <a:cubicBezTo>
                    <a:pt x="4155861" y="446080"/>
                    <a:pt x="4149639" y="448657"/>
                    <a:pt x="4143151" y="448657"/>
                  </a:cubicBezTo>
                  <a:lnTo>
                    <a:pt x="24463" y="448657"/>
                  </a:lnTo>
                  <a:cubicBezTo>
                    <a:pt x="17975" y="448657"/>
                    <a:pt x="11753" y="446080"/>
                    <a:pt x="7165" y="441492"/>
                  </a:cubicBezTo>
                  <a:cubicBezTo>
                    <a:pt x="2577" y="436904"/>
                    <a:pt x="0" y="430682"/>
                    <a:pt x="0" y="424194"/>
                  </a:cubicBezTo>
                  <a:lnTo>
                    <a:pt x="0" y="24463"/>
                  </a:lnTo>
                  <a:cubicBezTo>
                    <a:pt x="0" y="17975"/>
                    <a:pt x="2577" y="11753"/>
                    <a:pt x="7165" y="7165"/>
                  </a:cubicBezTo>
                  <a:cubicBezTo>
                    <a:pt x="11753" y="2577"/>
                    <a:pt x="17975" y="0"/>
                    <a:pt x="24463" y="0"/>
                  </a:cubicBezTo>
                  <a:close/>
                </a:path>
              </a:pathLst>
            </a:custGeom>
            <a:solidFill>
              <a:srgbClr val="FFB5CE"/>
            </a:solidFill>
          </p:spPr>
        </p:sp>
        <p:sp>
          <p:nvSpPr>
            <p:cNvPr name="TextBox 7" id="7"/>
            <p:cNvSpPr txBox="true"/>
            <p:nvPr/>
          </p:nvSpPr>
          <p:spPr>
            <a:xfrm>
              <a:off x="0" y="-66675"/>
              <a:ext cx="4167614" cy="51533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53988" y="3959400"/>
            <a:ext cx="17119350" cy="6043879"/>
            <a:chOff x="0" y="0"/>
            <a:chExt cx="4508800" cy="1591804"/>
          </a:xfrm>
        </p:grpSpPr>
        <p:sp>
          <p:nvSpPr>
            <p:cNvPr name="Freeform 9" id="9"/>
            <p:cNvSpPr/>
            <p:nvPr/>
          </p:nvSpPr>
          <p:spPr>
            <a:xfrm flipH="false" flipV="false" rot="0">
              <a:off x="0" y="0"/>
              <a:ext cx="4508800" cy="1591804"/>
            </a:xfrm>
            <a:custGeom>
              <a:avLst/>
              <a:gdLst/>
              <a:ahLst/>
              <a:cxnLst/>
              <a:rect r="r" b="b" t="t" l="l"/>
              <a:pathLst>
                <a:path h="1591804" w="4508800">
                  <a:moveTo>
                    <a:pt x="22612" y="0"/>
                  </a:moveTo>
                  <a:lnTo>
                    <a:pt x="4486189" y="0"/>
                  </a:lnTo>
                  <a:cubicBezTo>
                    <a:pt x="4492185" y="0"/>
                    <a:pt x="4497937" y="2382"/>
                    <a:pt x="4502177" y="6623"/>
                  </a:cubicBezTo>
                  <a:cubicBezTo>
                    <a:pt x="4506418" y="10863"/>
                    <a:pt x="4508800" y="16615"/>
                    <a:pt x="4508800" y="22612"/>
                  </a:cubicBezTo>
                  <a:lnTo>
                    <a:pt x="4508800" y="1569192"/>
                  </a:lnTo>
                  <a:cubicBezTo>
                    <a:pt x="4508800" y="1581680"/>
                    <a:pt x="4498677" y="1591804"/>
                    <a:pt x="4486189" y="1591804"/>
                  </a:cubicBezTo>
                  <a:lnTo>
                    <a:pt x="22612" y="1591804"/>
                  </a:lnTo>
                  <a:cubicBezTo>
                    <a:pt x="10124" y="1591804"/>
                    <a:pt x="0" y="1581680"/>
                    <a:pt x="0" y="1569192"/>
                  </a:cubicBezTo>
                  <a:lnTo>
                    <a:pt x="0" y="22612"/>
                  </a:lnTo>
                  <a:cubicBezTo>
                    <a:pt x="0" y="10124"/>
                    <a:pt x="10124" y="0"/>
                    <a:pt x="22612" y="0"/>
                  </a:cubicBezTo>
                  <a:close/>
                </a:path>
              </a:pathLst>
            </a:custGeom>
            <a:solidFill>
              <a:srgbClr val="000000">
                <a:alpha val="0"/>
              </a:srgbClr>
            </a:solidFill>
            <a:ln w="28575" cap="rnd">
              <a:solidFill>
                <a:srgbClr val="FF3578"/>
              </a:solidFill>
              <a:prstDash val="solid"/>
              <a:round/>
            </a:ln>
          </p:spPr>
        </p:sp>
        <p:sp>
          <p:nvSpPr>
            <p:cNvPr name="TextBox 10" id="10"/>
            <p:cNvSpPr txBox="true"/>
            <p:nvPr/>
          </p:nvSpPr>
          <p:spPr>
            <a:xfrm>
              <a:off x="0" y="-66675"/>
              <a:ext cx="4508800" cy="1658479"/>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DISCUSSION</a:t>
            </a:r>
          </a:p>
        </p:txBody>
      </p:sp>
      <p:sp>
        <p:nvSpPr>
          <p:cNvPr name="TextBox 12" id="12"/>
          <p:cNvSpPr txBox="true"/>
          <p:nvPr/>
        </p:nvSpPr>
        <p:spPr>
          <a:xfrm rot="0">
            <a:off x="1599866" y="1922363"/>
            <a:ext cx="16480039" cy="1227312"/>
          </a:xfrm>
          <a:prstGeom prst="rect">
            <a:avLst/>
          </a:prstGeom>
        </p:spPr>
        <p:txBody>
          <a:bodyPr anchor="t" rtlCol="false" tIns="0" lIns="0" bIns="0" rIns="0">
            <a:spAutoFit/>
          </a:bodyPr>
          <a:lstStyle/>
          <a:p>
            <a:pPr algn="ctr">
              <a:lnSpc>
                <a:spcPts val="9527"/>
              </a:lnSpc>
              <a:spcBef>
                <a:spcPct val="0"/>
              </a:spcBef>
            </a:pPr>
            <a:r>
              <a:rPr lang="en-US" sz="6805">
                <a:solidFill>
                  <a:srgbClr val="FFF6F9"/>
                </a:solidFill>
                <a:latin typeface="TAN Pearl"/>
                <a:ea typeface="TAN Pearl"/>
                <a:cs typeface="TAN Pearl"/>
                <a:sym typeface="TAN Pearl"/>
              </a:rPr>
              <a:t>Metabolic Improvements</a:t>
            </a:r>
          </a:p>
        </p:txBody>
      </p:sp>
      <p:sp>
        <p:nvSpPr>
          <p:cNvPr name="TextBox 13" id="13"/>
          <p:cNvSpPr txBox="true"/>
          <p:nvPr/>
        </p:nvSpPr>
        <p:spPr>
          <a:xfrm rot="0">
            <a:off x="514661" y="3950356"/>
            <a:ext cx="17123948" cy="6445268"/>
          </a:xfrm>
          <a:prstGeom prst="rect">
            <a:avLst/>
          </a:prstGeom>
        </p:spPr>
        <p:txBody>
          <a:bodyPr anchor="t" rtlCol="false" tIns="0" lIns="0" bIns="0" rIns="0">
            <a:spAutoFit/>
          </a:bodyPr>
          <a:lstStyle/>
          <a:p>
            <a:pPr algn="l" marL="605952" indent="-302976" lvl="1">
              <a:lnSpc>
                <a:spcPts val="3929"/>
              </a:lnSpc>
              <a:buFont typeface="Arial"/>
              <a:buChar char="•"/>
            </a:pPr>
            <a:r>
              <a:rPr lang="en-US" sz="2806">
                <a:solidFill>
                  <a:srgbClr val="FF3578"/>
                </a:solidFill>
                <a:latin typeface="Maharlika"/>
                <a:ea typeface="Maharlika"/>
                <a:cs typeface="Maharlika"/>
                <a:sym typeface="Maharlika"/>
              </a:rPr>
              <a:t>Improved Insulin Sensitivity &amp; HOMA-IR</a:t>
            </a:r>
          </a:p>
          <a:p>
            <a:pPr algn="l" marL="1211904" indent="-403968" lvl="2">
              <a:lnSpc>
                <a:spcPts val="3929"/>
              </a:lnSpc>
              <a:spcBef>
                <a:spcPct val="0"/>
              </a:spcBef>
              <a:buFont typeface="Arial"/>
              <a:buChar char="⚬"/>
            </a:pPr>
            <a:r>
              <a:rPr lang="en-US" sz="2806">
                <a:solidFill>
                  <a:srgbClr val="FF3578"/>
                </a:solidFill>
                <a:latin typeface="Maharlika"/>
                <a:ea typeface="Maharlika"/>
                <a:cs typeface="Maharlika"/>
                <a:sym typeface="Maharlika"/>
              </a:rPr>
              <a:t>Re</a:t>
            </a:r>
            <a:r>
              <a:rPr lang="en-US" sz="2806">
                <a:solidFill>
                  <a:srgbClr val="FF3578"/>
                </a:solidFill>
                <a:latin typeface="Maharlika"/>
                <a:ea typeface="Maharlika"/>
                <a:cs typeface="Maharlika"/>
                <a:sym typeface="Maharlika"/>
              </a:rPr>
              <a:t>duces insulin resistance and supports hormonal balance, improving ovulation and fertility.</a:t>
            </a:r>
          </a:p>
          <a:p>
            <a:pPr algn="l" marL="605952" indent="-302976" lvl="1">
              <a:lnSpc>
                <a:spcPts val="3929"/>
              </a:lnSpc>
              <a:spcBef>
                <a:spcPct val="0"/>
              </a:spcBef>
              <a:buFont typeface="Arial"/>
              <a:buChar char="•"/>
            </a:pPr>
            <a:r>
              <a:rPr lang="en-US" sz="2806">
                <a:solidFill>
                  <a:srgbClr val="FF3578"/>
                </a:solidFill>
                <a:latin typeface="Maharlika"/>
                <a:ea typeface="Maharlika"/>
                <a:cs typeface="Maharlika"/>
                <a:sym typeface="Maharlika"/>
              </a:rPr>
              <a:t>Better Blood Sugar Control</a:t>
            </a:r>
          </a:p>
          <a:p>
            <a:pPr algn="l" marL="1211904" indent="-403968" lvl="2">
              <a:lnSpc>
                <a:spcPts val="3929"/>
              </a:lnSpc>
              <a:spcBef>
                <a:spcPct val="0"/>
              </a:spcBef>
              <a:buFont typeface="Arial"/>
              <a:buChar char="⚬"/>
            </a:pPr>
            <a:r>
              <a:rPr lang="en-US" sz="2806">
                <a:solidFill>
                  <a:srgbClr val="FF3578"/>
                </a:solidFill>
                <a:latin typeface="Maharlika"/>
                <a:ea typeface="Maharlika"/>
                <a:cs typeface="Maharlika"/>
                <a:sym typeface="Maharlika"/>
              </a:rPr>
              <a:t>Stabilizes energy and hormones, lowering inflammation and supporting reproductive function.</a:t>
            </a:r>
          </a:p>
          <a:p>
            <a:pPr algn="l" marL="605952" indent="-302976" lvl="1">
              <a:lnSpc>
                <a:spcPts val="3929"/>
              </a:lnSpc>
              <a:spcBef>
                <a:spcPct val="0"/>
              </a:spcBef>
              <a:buFont typeface="Arial"/>
              <a:buChar char="•"/>
            </a:pPr>
            <a:r>
              <a:rPr lang="en-US" sz="2806">
                <a:solidFill>
                  <a:srgbClr val="FF3578"/>
                </a:solidFill>
                <a:latin typeface="Maharlika"/>
                <a:ea typeface="Maharlika"/>
                <a:cs typeface="Maharlika"/>
                <a:sym typeface="Maharlika"/>
              </a:rPr>
              <a:t>Lowered Cholesterol &amp; Triglycerides</a:t>
            </a:r>
          </a:p>
          <a:p>
            <a:pPr algn="l" marL="1211904" indent="-403968" lvl="2">
              <a:lnSpc>
                <a:spcPts val="3929"/>
              </a:lnSpc>
              <a:spcBef>
                <a:spcPct val="0"/>
              </a:spcBef>
              <a:buFont typeface="Arial"/>
              <a:buChar char="⚬"/>
            </a:pPr>
            <a:r>
              <a:rPr lang="en-US" sz="2806">
                <a:solidFill>
                  <a:srgbClr val="FF3578"/>
                </a:solidFill>
                <a:latin typeface="Maharlika"/>
                <a:ea typeface="Maharlika"/>
                <a:cs typeface="Maharlika"/>
                <a:sym typeface="Maharlika"/>
              </a:rPr>
              <a:t>E</a:t>
            </a:r>
            <a:r>
              <a:rPr lang="en-US" sz="2806">
                <a:solidFill>
                  <a:srgbClr val="FF3578"/>
                </a:solidFill>
                <a:latin typeface="Maharlika"/>
                <a:ea typeface="Maharlika"/>
                <a:cs typeface="Maharlika"/>
                <a:sym typeface="Maharlika"/>
              </a:rPr>
              <a:t>nhances metabolic and cardiovascular health, promoting healthy hormone production.</a:t>
            </a:r>
          </a:p>
          <a:p>
            <a:pPr algn="l" marL="605952" indent="-302976" lvl="1">
              <a:lnSpc>
                <a:spcPts val="3929"/>
              </a:lnSpc>
              <a:spcBef>
                <a:spcPct val="0"/>
              </a:spcBef>
              <a:buFont typeface="Arial"/>
              <a:buChar char="•"/>
            </a:pPr>
            <a:r>
              <a:rPr lang="en-US" sz="2806">
                <a:solidFill>
                  <a:srgbClr val="FF3578"/>
                </a:solidFill>
                <a:latin typeface="Maharlika"/>
                <a:ea typeface="Maharlika"/>
                <a:cs typeface="Maharlika"/>
                <a:sym typeface="Maharlika"/>
              </a:rPr>
              <a:t>Increased Antioxidant Status</a:t>
            </a:r>
          </a:p>
          <a:p>
            <a:pPr algn="l" marL="1211904" indent="-403968" lvl="2">
              <a:lnSpc>
                <a:spcPts val="3929"/>
              </a:lnSpc>
              <a:spcBef>
                <a:spcPct val="0"/>
              </a:spcBef>
              <a:buFont typeface="Arial"/>
              <a:buChar char="⚬"/>
            </a:pPr>
            <a:r>
              <a:rPr lang="en-US" sz="2806">
                <a:solidFill>
                  <a:srgbClr val="FF3578"/>
                </a:solidFill>
                <a:latin typeface="Maharlika"/>
                <a:ea typeface="Maharlika"/>
                <a:cs typeface="Maharlika"/>
                <a:sym typeface="Maharlika"/>
              </a:rPr>
              <a:t>Protects eggs and reproductive tissues by reducing oxidative stress and inflammation.</a:t>
            </a:r>
          </a:p>
          <a:p>
            <a:pPr algn="l" marL="605952" indent="-302976" lvl="1">
              <a:lnSpc>
                <a:spcPts val="3929"/>
              </a:lnSpc>
              <a:spcBef>
                <a:spcPct val="0"/>
              </a:spcBef>
              <a:buFont typeface="Arial"/>
              <a:buChar char="•"/>
            </a:pPr>
            <a:r>
              <a:rPr lang="en-US" sz="2806">
                <a:solidFill>
                  <a:srgbClr val="FF3578"/>
                </a:solidFill>
                <a:latin typeface="Maharlika"/>
                <a:ea typeface="Maharlika"/>
                <a:cs typeface="Maharlika"/>
                <a:sym typeface="Maharlika"/>
              </a:rPr>
              <a:t>Modest Weight Loss</a:t>
            </a:r>
          </a:p>
          <a:p>
            <a:pPr algn="l" marL="1211904" indent="-403968" lvl="2">
              <a:lnSpc>
                <a:spcPts val="3929"/>
              </a:lnSpc>
              <a:spcBef>
                <a:spcPct val="0"/>
              </a:spcBef>
              <a:buFont typeface="Arial"/>
              <a:buChar char="⚬"/>
            </a:pPr>
            <a:r>
              <a:rPr lang="en-US" sz="2806">
                <a:solidFill>
                  <a:srgbClr val="FF3578"/>
                </a:solidFill>
                <a:latin typeface="Maharlika"/>
                <a:ea typeface="Maharlika"/>
                <a:cs typeface="Maharlika"/>
                <a:sym typeface="Maharlika"/>
              </a:rPr>
              <a:t>Restores hormone regulation and improves fertility markers, especially in PCOS.</a:t>
            </a:r>
          </a:p>
          <a:p>
            <a:pPr algn="l">
              <a:lnSpc>
                <a:spcPts val="3929"/>
              </a:lnSpc>
              <a:spcBef>
                <a:spcPct val="0"/>
              </a:spcBef>
            </a:pPr>
          </a:p>
          <a:p>
            <a:pPr algn="l">
              <a:lnSpc>
                <a:spcPts val="3929"/>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1408611" y="2217859"/>
            <a:ext cx="15850689" cy="7040441"/>
            <a:chOff x="0" y="0"/>
            <a:chExt cx="4174667" cy="1854272"/>
          </a:xfrm>
        </p:grpSpPr>
        <p:sp>
          <p:nvSpPr>
            <p:cNvPr name="Freeform 3" id="3"/>
            <p:cNvSpPr/>
            <p:nvPr/>
          </p:nvSpPr>
          <p:spPr>
            <a:xfrm flipH="false" flipV="false" rot="0">
              <a:off x="0" y="0"/>
              <a:ext cx="4174667" cy="1854272"/>
            </a:xfrm>
            <a:custGeom>
              <a:avLst/>
              <a:gdLst/>
              <a:ahLst/>
              <a:cxnLst/>
              <a:rect r="r" b="b" t="t" l="l"/>
              <a:pathLst>
                <a:path h="1854272" w="4174667">
                  <a:moveTo>
                    <a:pt x="24421" y="0"/>
                  </a:moveTo>
                  <a:lnTo>
                    <a:pt x="4150246" y="0"/>
                  </a:lnTo>
                  <a:cubicBezTo>
                    <a:pt x="4163733" y="0"/>
                    <a:pt x="4174667" y="10934"/>
                    <a:pt x="4174667" y="24421"/>
                  </a:cubicBezTo>
                  <a:lnTo>
                    <a:pt x="4174667" y="1829851"/>
                  </a:lnTo>
                  <a:cubicBezTo>
                    <a:pt x="4174667" y="1843339"/>
                    <a:pt x="4163733" y="1854272"/>
                    <a:pt x="4150246" y="1854272"/>
                  </a:cubicBezTo>
                  <a:lnTo>
                    <a:pt x="24421" y="1854272"/>
                  </a:lnTo>
                  <a:cubicBezTo>
                    <a:pt x="10934" y="1854272"/>
                    <a:pt x="0" y="1843339"/>
                    <a:pt x="0" y="1829851"/>
                  </a:cubicBezTo>
                  <a:lnTo>
                    <a:pt x="0" y="24421"/>
                  </a:lnTo>
                  <a:cubicBezTo>
                    <a:pt x="0" y="10934"/>
                    <a:pt x="10934" y="0"/>
                    <a:pt x="24421" y="0"/>
                  </a:cubicBezTo>
                  <a:close/>
                </a:path>
              </a:pathLst>
            </a:custGeom>
            <a:solidFill>
              <a:srgbClr val="FFB5CE"/>
            </a:solidFill>
          </p:spPr>
        </p:sp>
        <p:sp>
          <p:nvSpPr>
            <p:cNvPr name="TextBox 4" id="4"/>
            <p:cNvSpPr txBox="true"/>
            <p:nvPr/>
          </p:nvSpPr>
          <p:spPr>
            <a:xfrm>
              <a:off x="0" y="-66675"/>
              <a:ext cx="4174667" cy="192094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14661" y="536650"/>
            <a:ext cx="17258678" cy="984100"/>
            <a:chOff x="0" y="0"/>
            <a:chExt cx="4545495" cy="259187"/>
          </a:xfrm>
        </p:grpSpPr>
        <p:sp>
          <p:nvSpPr>
            <p:cNvPr name="Freeform 6" id="6"/>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6274739" y="753032"/>
            <a:ext cx="6082848"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INTRODUCTION</a:t>
            </a:r>
          </a:p>
        </p:txBody>
      </p:sp>
      <p:sp>
        <p:nvSpPr>
          <p:cNvPr name="TextBox 9" id="9"/>
          <p:cNvSpPr txBox="true"/>
          <p:nvPr/>
        </p:nvSpPr>
        <p:spPr>
          <a:xfrm rot="0">
            <a:off x="2683756" y="2580158"/>
            <a:ext cx="14298912" cy="878270"/>
          </a:xfrm>
          <a:prstGeom prst="rect">
            <a:avLst/>
          </a:prstGeom>
        </p:spPr>
        <p:txBody>
          <a:bodyPr anchor="t" rtlCol="false" tIns="0" lIns="0" bIns="0" rIns="0">
            <a:spAutoFit/>
          </a:bodyPr>
          <a:lstStyle/>
          <a:p>
            <a:pPr algn="l">
              <a:lnSpc>
                <a:spcPts val="6716"/>
              </a:lnSpc>
              <a:spcBef>
                <a:spcPct val="0"/>
              </a:spcBef>
            </a:pPr>
            <a:r>
              <a:rPr lang="en-US" sz="4797">
                <a:solidFill>
                  <a:srgbClr val="FFF6F9"/>
                </a:solidFill>
                <a:latin typeface="TAN Pearl"/>
                <a:ea typeface="TAN Pearl"/>
                <a:cs typeface="TAN Pearl"/>
                <a:sym typeface="TAN Pearl"/>
              </a:rPr>
              <a:t>Connection between Diet and Disease</a:t>
            </a:r>
          </a:p>
        </p:txBody>
      </p:sp>
      <p:sp>
        <p:nvSpPr>
          <p:cNvPr name="TextBox 10" id="10"/>
          <p:cNvSpPr txBox="true"/>
          <p:nvPr/>
        </p:nvSpPr>
        <p:spPr>
          <a:xfrm rot="0">
            <a:off x="1674667" y="3798034"/>
            <a:ext cx="14938666" cy="6300979"/>
          </a:xfrm>
          <a:prstGeom prst="rect">
            <a:avLst/>
          </a:prstGeom>
        </p:spPr>
        <p:txBody>
          <a:bodyPr anchor="t" rtlCol="false" tIns="0" lIns="0" bIns="0" rIns="0">
            <a:spAutoFit/>
          </a:bodyPr>
          <a:lstStyle/>
          <a:p>
            <a:pPr algn="l" marL="767516" indent="-383758" lvl="1">
              <a:lnSpc>
                <a:spcPts val="4976"/>
              </a:lnSpc>
              <a:buFont typeface="Arial"/>
              <a:buChar char="•"/>
            </a:pPr>
            <a:r>
              <a:rPr lang="en-US" sz="3554">
                <a:solidFill>
                  <a:srgbClr val="FFF6F9"/>
                </a:solidFill>
                <a:latin typeface="Maharlika"/>
                <a:ea typeface="Maharlika"/>
                <a:cs typeface="Maharlika"/>
                <a:sym typeface="Maharlika"/>
              </a:rPr>
              <a:t>The foods we consume impact infl</a:t>
            </a:r>
            <a:r>
              <a:rPr lang="en-US" sz="3554">
                <a:solidFill>
                  <a:srgbClr val="FFF6F9"/>
                </a:solidFill>
                <a:latin typeface="Maharlika"/>
                <a:ea typeface="Maharlika"/>
                <a:cs typeface="Maharlika"/>
                <a:sym typeface="Maharlika"/>
              </a:rPr>
              <a:t>ammation, hormone regulation, gut health, and metabolic processes.</a:t>
            </a:r>
          </a:p>
          <a:p>
            <a:pPr algn="l" marL="767516" indent="-383758" lvl="1">
              <a:lnSpc>
                <a:spcPts val="4976"/>
              </a:lnSpc>
              <a:buFont typeface="Arial"/>
              <a:buChar char="•"/>
            </a:pPr>
            <a:r>
              <a:rPr lang="en-US" sz="3554">
                <a:solidFill>
                  <a:srgbClr val="FFF6F9"/>
                </a:solidFill>
                <a:latin typeface="Maharlika"/>
                <a:ea typeface="Maharlika"/>
                <a:cs typeface="Maharlika"/>
                <a:sym typeface="Maharlika"/>
              </a:rPr>
              <a:t>W</a:t>
            </a:r>
            <a:r>
              <a:rPr lang="en-US" sz="3554">
                <a:solidFill>
                  <a:srgbClr val="FFF6F9"/>
                </a:solidFill>
                <a:latin typeface="Maharlika"/>
                <a:ea typeface="Maharlika"/>
                <a:cs typeface="Maharlika"/>
                <a:sym typeface="Maharlika"/>
              </a:rPr>
              <a:t>estern dietary patterns high in sugar, saturated fats, and refined carbs promote chronic low-grade inflammation.</a:t>
            </a:r>
          </a:p>
          <a:p>
            <a:pPr algn="l" marL="767516" indent="-383758" lvl="1">
              <a:lnSpc>
                <a:spcPts val="4976"/>
              </a:lnSpc>
              <a:buFont typeface="Arial"/>
              <a:buChar char="•"/>
            </a:pPr>
            <a:r>
              <a:rPr lang="en-US" sz="3554">
                <a:solidFill>
                  <a:srgbClr val="FFF6F9"/>
                </a:solidFill>
                <a:latin typeface="Maharlika"/>
                <a:ea typeface="Maharlika"/>
                <a:cs typeface="Maharlika"/>
                <a:sym typeface="Maharlika"/>
              </a:rPr>
              <a:t>I</a:t>
            </a:r>
            <a:r>
              <a:rPr lang="en-US" sz="3554">
                <a:solidFill>
                  <a:srgbClr val="FFF6F9"/>
                </a:solidFill>
                <a:latin typeface="Maharlika"/>
                <a:ea typeface="Maharlika"/>
                <a:cs typeface="Maharlika"/>
                <a:sym typeface="Maharlika"/>
              </a:rPr>
              <a:t>nflammation is a key driver in endocrine disorders like PCOS, thyroid dysfunction, and infertility.</a:t>
            </a:r>
          </a:p>
          <a:p>
            <a:pPr algn="l" marL="767516" indent="-383758" lvl="1">
              <a:lnSpc>
                <a:spcPts val="4976"/>
              </a:lnSpc>
              <a:buFont typeface="Arial"/>
              <a:buChar char="•"/>
            </a:pPr>
            <a:r>
              <a:rPr lang="en-US" sz="3554">
                <a:solidFill>
                  <a:srgbClr val="FFF6F9"/>
                </a:solidFill>
                <a:latin typeface="Maharlika"/>
                <a:ea typeface="Maharlika"/>
                <a:cs typeface="Maharlika"/>
                <a:sym typeface="Maharlika"/>
              </a:rPr>
              <a:t>These diseases are usually treated with medications as a first line of defense.</a:t>
            </a:r>
          </a:p>
          <a:p>
            <a:pPr algn="l">
              <a:lnSpc>
                <a:spcPts val="4976"/>
              </a:lnSpc>
            </a:pPr>
          </a:p>
          <a:p>
            <a:pPr algn="ctr">
              <a:lnSpc>
                <a:spcPts val="4976"/>
              </a:lnSpc>
            </a:pP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510525" y="2026236"/>
            <a:ext cx="15893574" cy="1773158"/>
            <a:chOff x="0" y="0"/>
            <a:chExt cx="4185962" cy="467005"/>
          </a:xfrm>
        </p:grpSpPr>
        <p:sp>
          <p:nvSpPr>
            <p:cNvPr name="Freeform 6" id="6"/>
            <p:cNvSpPr/>
            <p:nvPr/>
          </p:nvSpPr>
          <p:spPr>
            <a:xfrm flipH="false" flipV="false" rot="0">
              <a:off x="0" y="0"/>
              <a:ext cx="4185962" cy="467005"/>
            </a:xfrm>
            <a:custGeom>
              <a:avLst/>
              <a:gdLst/>
              <a:ahLst/>
              <a:cxnLst/>
              <a:rect r="r" b="b" t="t" l="l"/>
              <a:pathLst>
                <a:path h="467005" w="4185962">
                  <a:moveTo>
                    <a:pt x="24356" y="0"/>
                  </a:moveTo>
                  <a:lnTo>
                    <a:pt x="4161606" y="0"/>
                  </a:lnTo>
                  <a:cubicBezTo>
                    <a:pt x="4175058" y="0"/>
                    <a:pt x="4185962" y="10904"/>
                    <a:pt x="4185962" y="24356"/>
                  </a:cubicBezTo>
                  <a:lnTo>
                    <a:pt x="4185962" y="442649"/>
                  </a:lnTo>
                  <a:cubicBezTo>
                    <a:pt x="4185962" y="456100"/>
                    <a:pt x="4175058" y="467005"/>
                    <a:pt x="4161606" y="467005"/>
                  </a:cubicBezTo>
                  <a:lnTo>
                    <a:pt x="24356" y="467005"/>
                  </a:lnTo>
                  <a:cubicBezTo>
                    <a:pt x="10904" y="467005"/>
                    <a:pt x="0" y="456100"/>
                    <a:pt x="0" y="442649"/>
                  </a:cubicBezTo>
                  <a:lnTo>
                    <a:pt x="0" y="24356"/>
                  </a:lnTo>
                  <a:cubicBezTo>
                    <a:pt x="0" y="10904"/>
                    <a:pt x="10904" y="0"/>
                    <a:pt x="24356" y="0"/>
                  </a:cubicBezTo>
                  <a:close/>
                </a:path>
              </a:pathLst>
            </a:custGeom>
            <a:solidFill>
              <a:srgbClr val="FFB5CE"/>
            </a:solidFill>
          </p:spPr>
        </p:sp>
        <p:sp>
          <p:nvSpPr>
            <p:cNvPr name="TextBox 7" id="7"/>
            <p:cNvSpPr txBox="true"/>
            <p:nvPr/>
          </p:nvSpPr>
          <p:spPr>
            <a:xfrm>
              <a:off x="0" y="-66675"/>
              <a:ext cx="4185962" cy="53368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773266" y="4578412"/>
            <a:ext cx="17000073" cy="5267638"/>
            <a:chOff x="0" y="0"/>
            <a:chExt cx="4477385" cy="1387361"/>
          </a:xfrm>
        </p:grpSpPr>
        <p:sp>
          <p:nvSpPr>
            <p:cNvPr name="Freeform 9" id="9"/>
            <p:cNvSpPr/>
            <p:nvPr/>
          </p:nvSpPr>
          <p:spPr>
            <a:xfrm flipH="false" flipV="false" rot="0">
              <a:off x="0" y="0"/>
              <a:ext cx="4477385" cy="1387361"/>
            </a:xfrm>
            <a:custGeom>
              <a:avLst/>
              <a:gdLst/>
              <a:ahLst/>
              <a:cxnLst/>
              <a:rect r="r" b="b" t="t" l="l"/>
              <a:pathLst>
                <a:path h="1387361" w="4477385">
                  <a:moveTo>
                    <a:pt x="22770" y="0"/>
                  </a:moveTo>
                  <a:lnTo>
                    <a:pt x="4454615" y="0"/>
                  </a:lnTo>
                  <a:cubicBezTo>
                    <a:pt x="4460654" y="0"/>
                    <a:pt x="4466446" y="2399"/>
                    <a:pt x="4470716" y="6669"/>
                  </a:cubicBezTo>
                  <a:cubicBezTo>
                    <a:pt x="4474986" y="10940"/>
                    <a:pt x="4477385" y="16731"/>
                    <a:pt x="4477385" y="22770"/>
                  </a:cubicBezTo>
                  <a:lnTo>
                    <a:pt x="4477385" y="1364591"/>
                  </a:lnTo>
                  <a:cubicBezTo>
                    <a:pt x="4477385" y="1370630"/>
                    <a:pt x="4474986" y="1376422"/>
                    <a:pt x="4470716" y="1380692"/>
                  </a:cubicBezTo>
                  <a:cubicBezTo>
                    <a:pt x="4466446" y="1384962"/>
                    <a:pt x="4460654" y="1387361"/>
                    <a:pt x="4454615" y="1387361"/>
                  </a:cubicBezTo>
                  <a:lnTo>
                    <a:pt x="22770" y="1387361"/>
                  </a:lnTo>
                  <a:cubicBezTo>
                    <a:pt x="16731" y="1387361"/>
                    <a:pt x="10940" y="1384962"/>
                    <a:pt x="6669" y="1380692"/>
                  </a:cubicBezTo>
                  <a:cubicBezTo>
                    <a:pt x="2399" y="1376422"/>
                    <a:pt x="0" y="1370630"/>
                    <a:pt x="0" y="1364591"/>
                  </a:cubicBezTo>
                  <a:lnTo>
                    <a:pt x="0" y="22770"/>
                  </a:lnTo>
                  <a:cubicBezTo>
                    <a:pt x="0" y="16731"/>
                    <a:pt x="2399" y="10940"/>
                    <a:pt x="6669" y="6669"/>
                  </a:cubicBezTo>
                  <a:cubicBezTo>
                    <a:pt x="10940" y="2399"/>
                    <a:pt x="16731" y="0"/>
                    <a:pt x="22770" y="0"/>
                  </a:cubicBezTo>
                  <a:close/>
                </a:path>
              </a:pathLst>
            </a:custGeom>
            <a:solidFill>
              <a:srgbClr val="000000">
                <a:alpha val="0"/>
              </a:srgbClr>
            </a:solidFill>
            <a:ln w="28575" cap="rnd">
              <a:solidFill>
                <a:srgbClr val="FF3578"/>
              </a:solidFill>
              <a:prstDash val="solid"/>
              <a:round/>
            </a:ln>
          </p:spPr>
        </p:sp>
        <p:sp>
          <p:nvSpPr>
            <p:cNvPr name="TextBox 10" id="10"/>
            <p:cNvSpPr txBox="true"/>
            <p:nvPr/>
          </p:nvSpPr>
          <p:spPr>
            <a:xfrm>
              <a:off x="0" y="-66675"/>
              <a:ext cx="4477385" cy="1454036"/>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DISCUSSION</a:t>
            </a:r>
          </a:p>
        </p:txBody>
      </p:sp>
      <p:sp>
        <p:nvSpPr>
          <p:cNvPr name="TextBox 12" id="12"/>
          <p:cNvSpPr txBox="true"/>
          <p:nvPr/>
        </p:nvSpPr>
        <p:spPr>
          <a:xfrm rot="0">
            <a:off x="1510525" y="2340675"/>
            <a:ext cx="15748775" cy="1227312"/>
          </a:xfrm>
          <a:prstGeom prst="rect">
            <a:avLst/>
          </a:prstGeom>
        </p:spPr>
        <p:txBody>
          <a:bodyPr anchor="t" rtlCol="false" tIns="0" lIns="0" bIns="0" rIns="0">
            <a:spAutoFit/>
          </a:bodyPr>
          <a:lstStyle/>
          <a:p>
            <a:pPr algn="ctr">
              <a:lnSpc>
                <a:spcPts val="9527"/>
              </a:lnSpc>
              <a:spcBef>
                <a:spcPct val="0"/>
              </a:spcBef>
            </a:pPr>
            <a:r>
              <a:rPr lang="en-US" sz="6805">
                <a:solidFill>
                  <a:srgbClr val="FFF6F9"/>
                </a:solidFill>
                <a:latin typeface="TAN Pearl"/>
                <a:ea typeface="TAN Pearl"/>
                <a:cs typeface="TAN Pearl"/>
                <a:sym typeface="TAN Pearl"/>
              </a:rPr>
              <a:t>Inflammatory Improvements</a:t>
            </a:r>
          </a:p>
        </p:txBody>
      </p:sp>
      <p:sp>
        <p:nvSpPr>
          <p:cNvPr name="TextBox 13" id="13"/>
          <p:cNvSpPr txBox="true"/>
          <p:nvPr/>
        </p:nvSpPr>
        <p:spPr>
          <a:xfrm rot="0">
            <a:off x="773266" y="4723319"/>
            <a:ext cx="17514734" cy="5329719"/>
          </a:xfrm>
          <a:prstGeom prst="rect">
            <a:avLst/>
          </a:prstGeom>
        </p:spPr>
        <p:txBody>
          <a:bodyPr anchor="t" rtlCol="false" tIns="0" lIns="0" bIns="0" rIns="0">
            <a:spAutoFit/>
          </a:bodyPr>
          <a:lstStyle/>
          <a:p>
            <a:pPr algn="l" marL="654738" indent="-327369" lvl="1">
              <a:lnSpc>
                <a:spcPts val="4245"/>
              </a:lnSpc>
              <a:buFont typeface="Arial"/>
              <a:buChar char="•"/>
            </a:pPr>
            <a:r>
              <a:rPr lang="en-US" sz="3032">
                <a:solidFill>
                  <a:srgbClr val="FF3578"/>
                </a:solidFill>
                <a:latin typeface="Maharlika"/>
                <a:ea typeface="Maharlika"/>
                <a:cs typeface="Maharlika"/>
                <a:sym typeface="Maharlika"/>
              </a:rPr>
              <a:t>Decreased</a:t>
            </a:r>
            <a:r>
              <a:rPr lang="en-US" sz="3032">
                <a:solidFill>
                  <a:srgbClr val="FF3578"/>
                </a:solidFill>
                <a:latin typeface="Maharlika"/>
                <a:ea typeface="Maharlika"/>
                <a:cs typeface="Maharlika"/>
                <a:sym typeface="Maharlika"/>
              </a:rPr>
              <a:t> IL-1, IL-6, TNF-α</a:t>
            </a:r>
          </a:p>
          <a:p>
            <a:pPr algn="l" marL="1309477" indent="-436492" lvl="2">
              <a:lnSpc>
                <a:spcPts val="4245"/>
              </a:lnSpc>
              <a:spcBef>
                <a:spcPct val="0"/>
              </a:spcBef>
              <a:buFont typeface="Arial"/>
              <a:buChar char="⚬"/>
            </a:pPr>
            <a:r>
              <a:rPr lang="en-US" sz="3032">
                <a:solidFill>
                  <a:srgbClr val="FF3578"/>
                </a:solidFill>
                <a:latin typeface="Maharlika"/>
                <a:ea typeface="Maharlika"/>
                <a:cs typeface="Maharlika"/>
                <a:sym typeface="Maharlika"/>
              </a:rPr>
              <a:t>Low</a:t>
            </a:r>
            <a:r>
              <a:rPr lang="en-US" sz="3032">
                <a:solidFill>
                  <a:srgbClr val="FF3578"/>
                </a:solidFill>
                <a:latin typeface="Maharlika"/>
                <a:ea typeface="Maharlika"/>
                <a:cs typeface="Maharlika"/>
                <a:sym typeface="Maharlika"/>
              </a:rPr>
              <a:t>ers chronic inflammation,</a:t>
            </a:r>
            <a:r>
              <a:rPr lang="en-US" sz="3032">
                <a:solidFill>
                  <a:srgbClr val="FF3578"/>
                </a:solidFill>
                <a:latin typeface="Maharlika"/>
                <a:ea typeface="Maharlika"/>
                <a:cs typeface="Maharlika"/>
                <a:sym typeface="Maharlika"/>
              </a:rPr>
              <a:t> supporting hormone regulation and reducing PCOS symptoms.</a:t>
            </a:r>
          </a:p>
          <a:p>
            <a:pPr algn="l" marL="654738" indent="-327369" lvl="1">
              <a:lnSpc>
                <a:spcPts val="4245"/>
              </a:lnSpc>
              <a:spcBef>
                <a:spcPct val="0"/>
              </a:spcBef>
              <a:buFont typeface="Arial"/>
              <a:buChar char="•"/>
            </a:pPr>
            <a:r>
              <a:rPr lang="en-US" sz="3032">
                <a:solidFill>
                  <a:srgbClr val="FF3578"/>
                </a:solidFill>
                <a:latin typeface="Maharlika"/>
                <a:ea typeface="Maharlika"/>
                <a:cs typeface="Maharlika"/>
                <a:sym typeface="Maharlika"/>
              </a:rPr>
              <a:t>Reduced CRP</a:t>
            </a:r>
          </a:p>
          <a:p>
            <a:pPr algn="l" marL="1309477" indent="-436492" lvl="2">
              <a:lnSpc>
                <a:spcPts val="4245"/>
              </a:lnSpc>
              <a:spcBef>
                <a:spcPct val="0"/>
              </a:spcBef>
              <a:buFont typeface="Arial"/>
              <a:buChar char="⚬"/>
            </a:pPr>
            <a:r>
              <a:rPr lang="en-US" sz="3032">
                <a:solidFill>
                  <a:srgbClr val="FF3578"/>
                </a:solidFill>
                <a:latin typeface="Maharlika"/>
                <a:ea typeface="Maharlika"/>
                <a:cs typeface="Maharlika"/>
                <a:sym typeface="Maharlika"/>
              </a:rPr>
              <a:t>Indicat</a:t>
            </a:r>
            <a:r>
              <a:rPr lang="en-US" sz="3032">
                <a:solidFill>
                  <a:srgbClr val="FF3578"/>
                </a:solidFill>
                <a:latin typeface="Maharlika"/>
                <a:ea typeface="Maharlika"/>
                <a:cs typeface="Maharlika"/>
                <a:sym typeface="Maharlika"/>
              </a:rPr>
              <a:t>es less systemic inflammation, promoting better metabolic function and hormone balance.</a:t>
            </a:r>
          </a:p>
          <a:p>
            <a:pPr algn="l" marL="654738" indent="-327369" lvl="1">
              <a:lnSpc>
                <a:spcPts val="4245"/>
              </a:lnSpc>
              <a:spcBef>
                <a:spcPct val="0"/>
              </a:spcBef>
              <a:buFont typeface="Arial"/>
              <a:buChar char="•"/>
            </a:pPr>
            <a:r>
              <a:rPr lang="en-US" sz="3032">
                <a:solidFill>
                  <a:srgbClr val="FF3578"/>
                </a:solidFill>
                <a:latin typeface="Maharlika"/>
                <a:ea typeface="Maharlika"/>
                <a:cs typeface="Maharlika"/>
                <a:sym typeface="Maharlika"/>
              </a:rPr>
              <a:t>Lowered hs-CRP</a:t>
            </a:r>
          </a:p>
          <a:p>
            <a:pPr algn="l" marL="1309477" indent="-436492" lvl="2">
              <a:lnSpc>
                <a:spcPts val="4245"/>
              </a:lnSpc>
              <a:spcBef>
                <a:spcPct val="0"/>
              </a:spcBef>
              <a:buFont typeface="Arial"/>
              <a:buChar char="⚬"/>
            </a:pPr>
            <a:r>
              <a:rPr lang="en-US" sz="3032">
                <a:solidFill>
                  <a:srgbClr val="FF3578"/>
                </a:solidFill>
                <a:latin typeface="Maharlika"/>
                <a:ea typeface="Maharlika"/>
                <a:cs typeface="Maharlika"/>
                <a:sym typeface="Maharlika"/>
              </a:rPr>
              <a:t>Reflects the anti-inflammatory power of nutrient-dense diets, helping to restore hormonal balance.</a:t>
            </a:r>
          </a:p>
          <a:p>
            <a:pPr algn="l">
              <a:lnSpc>
                <a:spcPts val="4245"/>
              </a:lnSpc>
              <a:spcBef>
                <a:spcPct val="0"/>
              </a:spcBef>
            </a:pP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365726" y="1520750"/>
            <a:ext cx="15893574" cy="1739299"/>
            <a:chOff x="0" y="0"/>
            <a:chExt cx="4185962" cy="458087"/>
          </a:xfrm>
        </p:grpSpPr>
        <p:sp>
          <p:nvSpPr>
            <p:cNvPr name="Freeform 6" id="6"/>
            <p:cNvSpPr/>
            <p:nvPr/>
          </p:nvSpPr>
          <p:spPr>
            <a:xfrm flipH="false" flipV="false" rot="0">
              <a:off x="0" y="0"/>
              <a:ext cx="4185962" cy="458087"/>
            </a:xfrm>
            <a:custGeom>
              <a:avLst/>
              <a:gdLst/>
              <a:ahLst/>
              <a:cxnLst/>
              <a:rect r="r" b="b" t="t" l="l"/>
              <a:pathLst>
                <a:path h="458087" w="4185962">
                  <a:moveTo>
                    <a:pt x="24356" y="0"/>
                  </a:moveTo>
                  <a:lnTo>
                    <a:pt x="4161606" y="0"/>
                  </a:lnTo>
                  <a:cubicBezTo>
                    <a:pt x="4175058" y="0"/>
                    <a:pt x="4185962" y="10904"/>
                    <a:pt x="4185962" y="24356"/>
                  </a:cubicBezTo>
                  <a:lnTo>
                    <a:pt x="4185962" y="433731"/>
                  </a:lnTo>
                  <a:cubicBezTo>
                    <a:pt x="4185962" y="440191"/>
                    <a:pt x="4183396" y="446386"/>
                    <a:pt x="4178828" y="450953"/>
                  </a:cubicBezTo>
                  <a:cubicBezTo>
                    <a:pt x="4174261" y="455521"/>
                    <a:pt x="4168066" y="458087"/>
                    <a:pt x="4161606" y="458087"/>
                  </a:cubicBezTo>
                  <a:lnTo>
                    <a:pt x="24356" y="458087"/>
                  </a:lnTo>
                  <a:cubicBezTo>
                    <a:pt x="10904" y="458087"/>
                    <a:pt x="0" y="447183"/>
                    <a:pt x="0" y="433731"/>
                  </a:cubicBezTo>
                  <a:lnTo>
                    <a:pt x="0" y="24356"/>
                  </a:lnTo>
                  <a:cubicBezTo>
                    <a:pt x="0" y="10904"/>
                    <a:pt x="10904" y="0"/>
                    <a:pt x="24356" y="0"/>
                  </a:cubicBezTo>
                  <a:close/>
                </a:path>
              </a:pathLst>
            </a:custGeom>
            <a:solidFill>
              <a:srgbClr val="FFB5CE"/>
            </a:solidFill>
          </p:spPr>
        </p:sp>
        <p:sp>
          <p:nvSpPr>
            <p:cNvPr name="TextBox 7" id="7"/>
            <p:cNvSpPr txBox="true"/>
            <p:nvPr/>
          </p:nvSpPr>
          <p:spPr>
            <a:xfrm>
              <a:off x="0" y="-66675"/>
              <a:ext cx="4185962" cy="524762"/>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928953" y="3536273"/>
            <a:ext cx="16844386" cy="6030246"/>
            <a:chOff x="0" y="0"/>
            <a:chExt cx="4436382" cy="1588213"/>
          </a:xfrm>
        </p:grpSpPr>
        <p:sp>
          <p:nvSpPr>
            <p:cNvPr name="Freeform 9" id="9"/>
            <p:cNvSpPr/>
            <p:nvPr/>
          </p:nvSpPr>
          <p:spPr>
            <a:xfrm flipH="false" flipV="false" rot="0">
              <a:off x="0" y="0"/>
              <a:ext cx="4436382" cy="1588213"/>
            </a:xfrm>
            <a:custGeom>
              <a:avLst/>
              <a:gdLst/>
              <a:ahLst/>
              <a:cxnLst/>
              <a:rect r="r" b="b" t="t" l="l"/>
              <a:pathLst>
                <a:path h="1588213" w="4436382">
                  <a:moveTo>
                    <a:pt x="22981" y="0"/>
                  </a:moveTo>
                  <a:lnTo>
                    <a:pt x="4413401" y="0"/>
                  </a:lnTo>
                  <a:cubicBezTo>
                    <a:pt x="4419496" y="0"/>
                    <a:pt x="4425341" y="2421"/>
                    <a:pt x="4429651" y="6731"/>
                  </a:cubicBezTo>
                  <a:cubicBezTo>
                    <a:pt x="4433960" y="11041"/>
                    <a:pt x="4436382" y="16886"/>
                    <a:pt x="4436382" y="22981"/>
                  </a:cubicBezTo>
                  <a:lnTo>
                    <a:pt x="4436382" y="1565232"/>
                  </a:lnTo>
                  <a:cubicBezTo>
                    <a:pt x="4436382" y="1577924"/>
                    <a:pt x="4426093" y="1588213"/>
                    <a:pt x="4413401" y="1588213"/>
                  </a:cubicBezTo>
                  <a:lnTo>
                    <a:pt x="22981" y="1588213"/>
                  </a:lnTo>
                  <a:cubicBezTo>
                    <a:pt x="10289" y="1588213"/>
                    <a:pt x="0" y="1577924"/>
                    <a:pt x="0" y="1565232"/>
                  </a:cubicBezTo>
                  <a:lnTo>
                    <a:pt x="0" y="22981"/>
                  </a:lnTo>
                  <a:cubicBezTo>
                    <a:pt x="0" y="10289"/>
                    <a:pt x="10289" y="0"/>
                    <a:pt x="22981" y="0"/>
                  </a:cubicBezTo>
                  <a:close/>
                </a:path>
              </a:pathLst>
            </a:custGeom>
            <a:solidFill>
              <a:srgbClr val="000000">
                <a:alpha val="0"/>
              </a:srgbClr>
            </a:solidFill>
            <a:ln w="28575" cap="rnd">
              <a:solidFill>
                <a:srgbClr val="FF3578"/>
              </a:solidFill>
              <a:prstDash val="solid"/>
              <a:round/>
            </a:ln>
          </p:spPr>
        </p:sp>
        <p:sp>
          <p:nvSpPr>
            <p:cNvPr name="TextBox 10" id="10"/>
            <p:cNvSpPr txBox="true"/>
            <p:nvPr/>
          </p:nvSpPr>
          <p:spPr>
            <a:xfrm>
              <a:off x="0" y="-66675"/>
              <a:ext cx="4436382" cy="1654888"/>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DISCUSSION</a:t>
            </a:r>
          </a:p>
        </p:txBody>
      </p:sp>
      <p:sp>
        <p:nvSpPr>
          <p:cNvPr name="TextBox 12" id="12"/>
          <p:cNvSpPr txBox="true"/>
          <p:nvPr/>
        </p:nvSpPr>
        <p:spPr>
          <a:xfrm rot="0">
            <a:off x="1435927" y="1681493"/>
            <a:ext cx="15748775" cy="1227312"/>
          </a:xfrm>
          <a:prstGeom prst="rect">
            <a:avLst/>
          </a:prstGeom>
        </p:spPr>
        <p:txBody>
          <a:bodyPr anchor="t" rtlCol="false" tIns="0" lIns="0" bIns="0" rIns="0">
            <a:spAutoFit/>
          </a:bodyPr>
          <a:lstStyle/>
          <a:p>
            <a:pPr algn="ctr">
              <a:lnSpc>
                <a:spcPts val="9527"/>
              </a:lnSpc>
              <a:spcBef>
                <a:spcPct val="0"/>
              </a:spcBef>
            </a:pPr>
            <a:r>
              <a:rPr lang="en-US" sz="6805">
                <a:solidFill>
                  <a:srgbClr val="FFF6F9"/>
                </a:solidFill>
                <a:latin typeface="TAN Pearl"/>
                <a:ea typeface="TAN Pearl"/>
                <a:cs typeface="TAN Pearl"/>
                <a:sym typeface="TAN Pearl"/>
              </a:rPr>
              <a:t>Reproductive Improvements</a:t>
            </a:r>
          </a:p>
        </p:txBody>
      </p:sp>
      <p:sp>
        <p:nvSpPr>
          <p:cNvPr name="TextBox 13" id="13"/>
          <p:cNvSpPr txBox="true"/>
          <p:nvPr/>
        </p:nvSpPr>
        <p:spPr>
          <a:xfrm rot="0">
            <a:off x="777923" y="4123574"/>
            <a:ext cx="16995416" cy="4731820"/>
          </a:xfrm>
          <a:prstGeom prst="rect">
            <a:avLst/>
          </a:prstGeom>
        </p:spPr>
        <p:txBody>
          <a:bodyPr anchor="t" rtlCol="false" tIns="0" lIns="0" bIns="0" rIns="0">
            <a:spAutoFit/>
          </a:bodyPr>
          <a:lstStyle/>
          <a:p>
            <a:pPr algn="l" marL="827108" indent="-413554" lvl="1">
              <a:lnSpc>
                <a:spcPts val="5363"/>
              </a:lnSpc>
              <a:spcBef>
                <a:spcPct val="0"/>
              </a:spcBef>
              <a:buFont typeface="Arial"/>
              <a:buChar char="•"/>
            </a:pPr>
            <a:r>
              <a:rPr lang="en-US" sz="3830">
                <a:solidFill>
                  <a:srgbClr val="FF3578"/>
                </a:solidFill>
                <a:latin typeface="Maharlika"/>
                <a:ea typeface="Maharlika"/>
                <a:cs typeface="Maharlika"/>
                <a:sym typeface="Maharlika"/>
              </a:rPr>
              <a:t>R</a:t>
            </a:r>
            <a:r>
              <a:rPr lang="en-US" sz="3830">
                <a:solidFill>
                  <a:srgbClr val="FF3578"/>
                </a:solidFill>
                <a:latin typeface="Maharlika"/>
                <a:ea typeface="Maharlika"/>
                <a:cs typeface="Maharlika"/>
                <a:sym typeface="Maharlika"/>
              </a:rPr>
              <a:t>estored Menstrual Cycles &amp; Ovulation</a:t>
            </a:r>
          </a:p>
          <a:p>
            <a:pPr algn="l" marL="1654216" indent="-551405" lvl="2">
              <a:lnSpc>
                <a:spcPts val="5363"/>
              </a:lnSpc>
              <a:spcBef>
                <a:spcPct val="0"/>
              </a:spcBef>
              <a:buFont typeface="Arial"/>
              <a:buChar char="⚬"/>
            </a:pPr>
            <a:r>
              <a:rPr lang="en-US" sz="3830">
                <a:solidFill>
                  <a:srgbClr val="FF3578"/>
                </a:solidFill>
                <a:latin typeface="Maharlika"/>
                <a:ea typeface="Maharlika"/>
                <a:cs typeface="Maharlika"/>
                <a:sym typeface="Maharlika"/>
              </a:rPr>
              <a:t>Anti-inf</a:t>
            </a:r>
            <a:r>
              <a:rPr lang="en-US" sz="3830">
                <a:solidFill>
                  <a:srgbClr val="FF3578"/>
                </a:solidFill>
                <a:latin typeface="Maharlika"/>
                <a:ea typeface="Maharlika"/>
                <a:cs typeface="Maharlika"/>
                <a:sym typeface="Maharlika"/>
              </a:rPr>
              <a:t>lammatory diets can help regulate hormones and restart natural cycles, supporting spontaneous fertility.</a:t>
            </a:r>
          </a:p>
          <a:p>
            <a:pPr algn="l" marL="827108" indent="-413554" lvl="1">
              <a:lnSpc>
                <a:spcPts val="5363"/>
              </a:lnSpc>
              <a:spcBef>
                <a:spcPct val="0"/>
              </a:spcBef>
              <a:buFont typeface="Arial"/>
              <a:buChar char="•"/>
            </a:pPr>
            <a:r>
              <a:rPr lang="en-US" sz="3830">
                <a:solidFill>
                  <a:srgbClr val="FF3578"/>
                </a:solidFill>
                <a:latin typeface="Maharlika"/>
                <a:ea typeface="Maharlika"/>
                <a:cs typeface="Maharlika"/>
                <a:sym typeface="Maharlika"/>
              </a:rPr>
              <a:t>Improved IVF Outcomes</a:t>
            </a:r>
          </a:p>
          <a:p>
            <a:pPr algn="l" marL="1654216" indent="-551405" lvl="2">
              <a:lnSpc>
                <a:spcPts val="5363"/>
              </a:lnSpc>
              <a:spcBef>
                <a:spcPct val="0"/>
              </a:spcBef>
              <a:buFont typeface="Arial"/>
              <a:buChar char="⚬"/>
            </a:pPr>
            <a:r>
              <a:rPr lang="en-US" sz="3830">
                <a:solidFill>
                  <a:srgbClr val="FF3578"/>
                </a:solidFill>
                <a:latin typeface="Maharlika"/>
                <a:ea typeface="Maharlika"/>
                <a:cs typeface="Maharlika"/>
                <a:sym typeface="Maharlika"/>
              </a:rPr>
              <a:t>N</a:t>
            </a:r>
            <a:r>
              <a:rPr lang="en-US" sz="3830">
                <a:solidFill>
                  <a:srgbClr val="FF3578"/>
                </a:solidFill>
                <a:latin typeface="Maharlika"/>
                <a:ea typeface="Maharlika"/>
                <a:cs typeface="Maharlika"/>
                <a:sym typeface="Maharlika"/>
              </a:rPr>
              <a:t>utrient-dense, anti-inflammatory diets may enhance egg quality and increase chances of pregnancy during assisted reproduction.</a:t>
            </a:r>
          </a:p>
          <a:p>
            <a:pPr algn="l">
              <a:lnSpc>
                <a:spcPts val="5363"/>
              </a:lnSpc>
              <a:spcBef>
                <a:spcPct val="0"/>
              </a:spcBef>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124594" y="2472087"/>
            <a:ext cx="10134706" cy="2870217"/>
            <a:chOff x="0" y="0"/>
            <a:chExt cx="2669223" cy="755942"/>
          </a:xfrm>
        </p:grpSpPr>
        <p:sp>
          <p:nvSpPr>
            <p:cNvPr name="Freeform 6" id="6"/>
            <p:cNvSpPr/>
            <p:nvPr/>
          </p:nvSpPr>
          <p:spPr>
            <a:xfrm flipH="false" flipV="false" rot="0">
              <a:off x="0" y="0"/>
              <a:ext cx="2669223" cy="755942"/>
            </a:xfrm>
            <a:custGeom>
              <a:avLst/>
              <a:gdLst/>
              <a:ahLst/>
              <a:cxnLst/>
              <a:rect r="r" b="b" t="t" l="l"/>
              <a:pathLst>
                <a:path h="755942" w="2669223">
                  <a:moveTo>
                    <a:pt x="38195" y="0"/>
                  </a:moveTo>
                  <a:lnTo>
                    <a:pt x="2631028" y="0"/>
                  </a:lnTo>
                  <a:cubicBezTo>
                    <a:pt x="2641158" y="0"/>
                    <a:pt x="2650873" y="4024"/>
                    <a:pt x="2658036" y="11187"/>
                  </a:cubicBezTo>
                  <a:cubicBezTo>
                    <a:pt x="2665199" y="18350"/>
                    <a:pt x="2669223" y="28065"/>
                    <a:pt x="2669223" y="38195"/>
                  </a:cubicBezTo>
                  <a:lnTo>
                    <a:pt x="2669223" y="717747"/>
                  </a:lnTo>
                  <a:cubicBezTo>
                    <a:pt x="2669223" y="738841"/>
                    <a:pt x="2652122" y="755942"/>
                    <a:pt x="2631028" y="755942"/>
                  </a:cubicBezTo>
                  <a:lnTo>
                    <a:pt x="38195" y="755942"/>
                  </a:lnTo>
                  <a:cubicBezTo>
                    <a:pt x="28065" y="755942"/>
                    <a:pt x="18350" y="751918"/>
                    <a:pt x="11187" y="744755"/>
                  </a:cubicBezTo>
                  <a:cubicBezTo>
                    <a:pt x="4024" y="737592"/>
                    <a:pt x="0" y="727877"/>
                    <a:pt x="0" y="717747"/>
                  </a:cubicBezTo>
                  <a:lnTo>
                    <a:pt x="0" y="38195"/>
                  </a:lnTo>
                  <a:cubicBezTo>
                    <a:pt x="0" y="28065"/>
                    <a:pt x="4024" y="18350"/>
                    <a:pt x="11187" y="11187"/>
                  </a:cubicBezTo>
                  <a:cubicBezTo>
                    <a:pt x="18350" y="4024"/>
                    <a:pt x="28065" y="0"/>
                    <a:pt x="38195" y="0"/>
                  </a:cubicBezTo>
                  <a:close/>
                </a:path>
              </a:pathLst>
            </a:custGeom>
            <a:solidFill>
              <a:srgbClr val="FFB5CE"/>
            </a:solidFill>
          </p:spPr>
        </p:sp>
        <p:sp>
          <p:nvSpPr>
            <p:cNvPr name="TextBox 7" id="7"/>
            <p:cNvSpPr txBox="true"/>
            <p:nvPr/>
          </p:nvSpPr>
          <p:spPr>
            <a:xfrm>
              <a:off x="0" y="-66675"/>
              <a:ext cx="2669223" cy="822617"/>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2472087"/>
            <a:ext cx="5388622" cy="6786213"/>
            <a:chOff x="0" y="0"/>
            <a:chExt cx="1964010" cy="2473395"/>
          </a:xfrm>
        </p:grpSpPr>
        <p:sp>
          <p:nvSpPr>
            <p:cNvPr name="Freeform 9" id="9"/>
            <p:cNvSpPr/>
            <p:nvPr/>
          </p:nvSpPr>
          <p:spPr>
            <a:xfrm flipH="false" flipV="false" rot="0">
              <a:off x="0" y="0"/>
              <a:ext cx="1964010" cy="2473395"/>
            </a:xfrm>
            <a:custGeom>
              <a:avLst/>
              <a:gdLst/>
              <a:ahLst/>
              <a:cxnLst/>
              <a:rect r="r" b="b" t="t" l="l"/>
              <a:pathLst>
                <a:path h="2473395" w="1964010">
                  <a:moveTo>
                    <a:pt x="71836" y="0"/>
                  </a:moveTo>
                  <a:lnTo>
                    <a:pt x="1892175" y="0"/>
                  </a:lnTo>
                  <a:cubicBezTo>
                    <a:pt x="1911227" y="0"/>
                    <a:pt x="1929498" y="7568"/>
                    <a:pt x="1942970" y="21040"/>
                  </a:cubicBezTo>
                  <a:cubicBezTo>
                    <a:pt x="1956442" y="34512"/>
                    <a:pt x="1964010" y="52784"/>
                    <a:pt x="1964010" y="71836"/>
                  </a:cubicBezTo>
                  <a:lnTo>
                    <a:pt x="1964010" y="2401559"/>
                  </a:lnTo>
                  <a:cubicBezTo>
                    <a:pt x="1964010" y="2420611"/>
                    <a:pt x="1956442" y="2438883"/>
                    <a:pt x="1942970" y="2452355"/>
                  </a:cubicBezTo>
                  <a:cubicBezTo>
                    <a:pt x="1929498" y="2465827"/>
                    <a:pt x="1911227" y="2473395"/>
                    <a:pt x="1892175" y="2473395"/>
                  </a:cubicBezTo>
                  <a:lnTo>
                    <a:pt x="71836" y="2473395"/>
                  </a:lnTo>
                  <a:cubicBezTo>
                    <a:pt x="52784" y="2473395"/>
                    <a:pt x="34512" y="2465827"/>
                    <a:pt x="21040" y="2452355"/>
                  </a:cubicBezTo>
                  <a:cubicBezTo>
                    <a:pt x="7568" y="2438883"/>
                    <a:pt x="0" y="2420611"/>
                    <a:pt x="0" y="2401559"/>
                  </a:cubicBezTo>
                  <a:lnTo>
                    <a:pt x="0" y="71836"/>
                  </a:lnTo>
                  <a:cubicBezTo>
                    <a:pt x="0" y="52784"/>
                    <a:pt x="7568" y="34512"/>
                    <a:pt x="21040" y="21040"/>
                  </a:cubicBezTo>
                  <a:cubicBezTo>
                    <a:pt x="34512" y="7568"/>
                    <a:pt x="52784" y="0"/>
                    <a:pt x="71836" y="0"/>
                  </a:cubicBezTo>
                  <a:close/>
                </a:path>
              </a:pathLst>
            </a:custGeom>
            <a:solidFill>
              <a:srgbClr val="FF3578"/>
            </a:solidFill>
            <a:ln w="12700" cap="rnd">
              <a:solidFill>
                <a:srgbClr val="000000"/>
              </a:solidFill>
              <a:prstDash val="solid"/>
              <a:round/>
            </a:ln>
          </p:spPr>
        </p:sp>
      </p:grpSp>
      <p:grpSp>
        <p:nvGrpSpPr>
          <p:cNvPr name="Group 10" id="10"/>
          <p:cNvGrpSpPr/>
          <p:nvPr/>
        </p:nvGrpSpPr>
        <p:grpSpPr>
          <a:xfrm rot="0">
            <a:off x="7099446" y="5589495"/>
            <a:ext cx="10159854" cy="4353519"/>
            <a:chOff x="0" y="0"/>
            <a:chExt cx="2675846" cy="1146606"/>
          </a:xfrm>
        </p:grpSpPr>
        <p:sp>
          <p:nvSpPr>
            <p:cNvPr name="Freeform 11" id="11"/>
            <p:cNvSpPr/>
            <p:nvPr/>
          </p:nvSpPr>
          <p:spPr>
            <a:xfrm flipH="false" flipV="false" rot="0">
              <a:off x="0" y="0"/>
              <a:ext cx="2675846" cy="1146606"/>
            </a:xfrm>
            <a:custGeom>
              <a:avLst/>
              <a:gdLst/>
              <a:ahLst/>
              <a:cxnLst/>
              <a:rect r="r" b="b" t="t" l="l"/>
              <a:pathLst>
                <a:path h="1146606" w="2675846">
                  <a:moveTo>
                    <a:pt x="38101" y="0"/>
                  </a:moveTo>
                  <a:lnTo>
                    <a:pt x="2637746" y="0"/>
                  </a:lnTo>
                  <a:cubicBezTo>
                    <a:pt x="2658788" y="0"/>
                    <a:pt x="2675846" y="17058"/>
                    <a:pt x="2675846" y="38101"/>
                  </a:cubicBezTo>
                  <a:lnTo>
                    <a:pt x="2675846" y="1108505"/>
                  </a:lnTo>
                  <a:cubicBezTo>
                    <a:pt x="2675846" y="1129548"/>
                    <a:pt x="2658788" y="1146606"/>
                    <a:pt x="2637746" y="1146606"/>
                  </a:cubicBezTo>
                  <a:lnTo>
                    <a:pt x="38101" y="1146606"/>
                  </a:lnTo>
                  <a:cubicBezTo>
                    <a:pt x="17058" y="1146606"/>
                    <a:pt x="0" y="1129548"/>
                    <a:pt x="0" y="1108505"/>
                  </a:cubicBezTo>
                  <a:lnTo>
                    <a:pt x="0" y="38101"/>
                  </a:lnTo>
                  <a:cubicBezTo>
                    <a:pt x="0" y="17058"/>
                    <a:pt x="17058" y="0"/>
                    <a:pt x="38101" y="0"/>
                  </a:cubicBezTo>
                  <a:close/>
                </a:path>
              </a:pathLst>
            </a:custGeom>
            <a:solidFill>
              <a:srgbClr val="000000">
                <a:alpha val="0"/>
              </a:srgbClr>
            </a:solidFill>
            <a:ln w="28575" cap="rnd">
              <a:solidFill>
                <a:srgbClr val="FF3578"/>
              </a:solidFill>
              <a:prstDash val="solid"/>
              <a:round/>
            </a:ln>
          </p:spPr>
        </p:sp>
        <p:sp>
          <p:nvSpPr>
            <p:cNvPr name="TextBox 12" id="12"/>
            <p:cNvSpPr txBox="true"/>
            <p:nvPr/>
          </p:nvSpPr>
          <p:spPr>
            <a:xfrm>
              <a:off x="0" y="-66675"/>
              <a:ext cx="2675846" cy="121328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2335161" y="4295468"/>
            <a:ext cx="2633472" cy="4114800"/>
          </a:xfrm>
          <a:custGeom>
            <a:avLst/>
            <a:gdLst/>
            <a:ahLst/>
            <a:cxnLst/>
            <a:rect r="r" b="b" t="t" l="l"/>
            <a:pathLst>
              <a:path h="4114800" w="2633472">
                <a:moveTo>
                  <a:pt x="0" y="0"/>
                </a:moveTo>
                <a:lnTo>
                  <a:pt x="2633472" y="0"/>
                </a:lnTo>
                <a:lnTo>
                  <a:pt x="263347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DISCUSSION</a:t>
            </a:r>
          </a:p>
        </p:txBody>
      </p:sp>
      <p:sp>
        <p:nvSpPr>
          <p:cNvPr name="TextBox 15" id="15"/>
          <p:cNvSpPr txBox="true"/>
          <p:nvPr/>
        </p:nvSpPr>
        <p:spPr>
          <a:xfrm rot="0">
            <a:off x="8423892" y="2706513"/>
            <a:ext cx="7536111" cy="2436987"/>
          </a:xfrm>
          <a:prstGeom prst="rect">
            <a:avLst/>
          </a:prstGeom>
        </p:spPr>
        <p:txBody>
          <a:bodyPr anchor="t" rtlCol="false" tIns="0" lIns="0" bIns="0" rIns="0">
            <a:spAutoFit/>
          </a:bodyPr>
          <a:lstStyle/>
          <a:p>
            <a:pPr algn="ctr">
              <a:lnSpc>
                <a:spcPts val="9527"/>
              </a:lnSpc>
              <a:spcBef>
                <a:spcPct val="0"/>
              </a:spcBef>
            </a:pPr>
            <a:r>
              <a:rPr lang="en-US" sz="6805">
                <a:solidFill>
                  <a:srgbClr val="FFF6F9"/>
                </a:solidFill>
                <a:latin typeface="TAN Pearl"/>
                <a:ea typeface="TAN Pearl"/>
                <a:cs typeface="TAN Pearl"/>
                <a:sym typeface="TAN Pearl"/>
              </a:rPr>
              <a:t>Limitations of Studies</a:t>
            </a:r>
          </a:p>
        </p:txBody>
      </p:sp>
      <p:sp>
        <p:nvSpPr>
          <p:cNvPr name="TextBox 16" id="16"/>
          <p:cNvSpPr txBox="true"/>
          <p:nvPr/>
        </p:nvSpPr>
        <p:spPr>
          <a:xfrm rot="0">
            <a:off x="7124594" y="5750894"/>
            <a:ext cx="10134706" cy="4449217"/>
          </a:xfrm>
          <a:prstGeom prst="rect">
            <a:avLst/>
          </a:prstGeom>
        </p:spPr>
        <p:txBody>
          <a:bodyPr anchor="t" rtlCol="false" tIns="0" lIns="0" bIns="0" rIns="0">
            <a:spAutoFit/>
          </a:bodyPr>
          <a:lstStyle/>
          <a:p>
            <a:pPr algn="l" marL="773217" indent="-386608" lvl="1">
              <a:lnSpc>
                <a:spcPts val="5013"/>
              </a:lnSpc>
              <a:buFont typeface="Arial"/>
              <a:buChar char="•"/>
            </a:pPr>
            <a:r>
              <a:rPr lang="en-US" sz="3581">
                <a:solidFill>
                  <a:srgbClr val="FF3578"/>
                </a:solidFill>
                <a:latin typeface="Maharlika"/>
                <a:ea typeface="Maharlika"/>
                <a:cs typeface="Maharlika"/>
                <a:sym typeface="Maharlika"/>
              </a:rPr>
              <a:t>Overrepresentation of PCOS populations</a:t>
            </a:r>
          </a:p>
          <a:p>
            <a:pPr algn="l" marL="773217" indent="-386608" lvl="1">
              <a:lnSpc>
                <a:spcPts val="5013"/>
              </a:lnSpc>
              <a:buFont typeface="Arial"/>
              <a:buChar char="•"/>
            </a:pPr>
            <a:r>
              <a:rPr lang="en-US" sz="3581">
                <a:solidFill>
                  <a:srgbClr val="FF3578"/>
                </a:solidFill>
                <a:latin typeface="Maharlika"/>
                <a:ea typeface="Maharlika"/>
                <a:cs typeface="Maharlika"/>
                <a:sym typeface="Maharlika"/>
              </a:rPr>
              <a:t>Small sample sizes</a:t>
            </a:r>
          </a:p>
          <a:p>
            <a:pPr algn="l" marL="773217" indent="-386608" lvl="1">
              <a:lnSpc>
                <a:spcPts val="5013"/>
              </a:lnSpc>
              <a:buFont typeface="Arial"/>
              <a:buChar char="•"/>
            </a:pPr>
            <a:r>
              <a:rPr lang="en-US" sz="3581">
                <a:solidFill>
                  <a:srgbClr val="FF3578"/>
                </a:solidFill>
                <a:latin typeface="Maharlika"/>
                <a:ea typeface="Maharlika"/>
                <a:cs typeface="Maharlika"/>
                <a:sym typeface="Maharlika"/>
              </a:rPr>
              <a:t>Limited representation of other hormone conditions</a:t>
            </a:r>
          </a:p>
          <a:p>
            <a:pPr algn="l" marL="773217" indent="-386608" lvl="1">
              <a:lnSpc>
                <a:spcPts val="5013"/>
              </a:lnSpc>
              <a:spcBef>
                <a:spcPct val="0"/>
              </a:spcBef>
              <a:buFont typeface="Arial"/>
              <a:buChar char="•"/>
            </a:pPr>
            <a:r>
              <a:rPr lang="en-US" sz="3581">
                <a:solidFill>
                  <a:srgbClr val="FF3578"/>
                </a:solidFill>
                <a:latin typeface="Maharlika"/>
                <a:ea typeface="Maharlika"/>
                <a:cs typeface="Maharlika"/>
                <a:sym typeface="Maharlika"/>
              </a:rPr>
              <a:t>Limitation of self reporting with questionaire based studies</a:t>
            </a:r>
          </a:p>
          <a:p>
            <a:pPr algn="just">
              <a:lnSpc>
                <a:spcPts val="5013"/>
              </a:lnSpc>
              <a:spcBef>
                <a:spcPct val="0"/>
              </a:spcBef>
            </a:pP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2283527"/>
            <a:ext cx="16609474" cy="7294321"/>
            <a:chOff x="0" y="0"/>
            <a:chExt cx="4374512" cy="1921138"/>
          </a:xfrm>
        </p:grpSpPr>
        <p:sp>
          <p:nvSpPr>
            <p:cNvPr name="Freeform 6" id="6"/>
            <p:cNvSpPr/>
            <p:nvPr/>
          </p:nvSpPr>
          <p:spPr>
            <a:xfrm flipH="false" flipV="false" rot="0">
              <a:off x="0" y="0"/>
              <a:ext cx="4374512" cy="1921138"/>
            </a:xfrm>
            <a:custGeom>
              <a:avLst/>
              <a:gdLst/>
              <a:ahLst/>
              <a:cxnLst/>
              <a:rect r="r" b="b" t="t" l="l"/>
              <a:pathLst>
                <a:path h="1921138" w="4374512">
                  <a:moveTo>
                    <a:pt x="23306" y="0"/>
                  </a:moveTo>
                  <a:lnTo>
                    <a:pt x="4351206" y="0"/>
                  </a:lnTo>
                  <a:cubicBezTo>
                    <a:pt x="4357387" y="0"/>
                    <a:pt x="4363315" y="2455"/>
                    <a:pt x="4367686" y="6826"/>
                  </a:cubicBezTo>
                  <a:cubicBezTo>
                    <a:pt x="4372056" y="11197"/>
                    <a:pt x="4374512" y="17125"/>
                    <a:pt x="4374512" y="23306"/>
                  </a:cubicBezTo>
                  <a:lnTo>
                    <a:pt x="4374512" y="1897832"/>
                  </a:lnTo>
                  <a:cubicBezTo>
                    <a:pt x="4374512" y="1904013"/>
                    <a:pt x="4372056" y="1909941"/>
                    <a:pt x="4367686" y="1914312"/>
                  </a:cubicBezTo>
                  <a:cubicBezTo>
                    <a:pt x="4363315" y="1918682"/>
                    <a:pt x="4357387" y="1921138"/>
                    <a:pt x="4351206" y="1921138"/>
                  </a:cubicBezTo>
                  <a:lnTo>
                    <a:pt x="23306" y="1921138"/>
                  </a:lnTo>
                  <a:cubicBezTo>
                    <a:pt x="17125" y="1921138"/>
                    <a:pt x="11197" y="1918682"/>
                    <a:pt x="6826" y="1914312"/>
                  </a:cubicBezTo>
                  <a:cubicBezTo>
                    <a:pt x="2455" y="1909941"/>
                    <a:pt x="0" y="1904013"/>
                    <a:pt x="0" y="1897832"/>
                  </a:cubicBezTo>
                  <a:lnTo>
                    <a:pt x="0" y="23306"/>
                  </a:lnTo>
                  <a:cubicBezTo>
                    <a:pt x="0" y="17125"/>
                    <a:pt x="2455" y="11197"/>
                    <a:pt x="6826" y="6826"/>
                  </a:cubicBezTo>
                  <a:cubicBezTo>
                    <a:pt x="11197" y="2455"/>
                    <a:pt x="17125" y="0"/>
                    <a:pt x="23306"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4374512" cy="198781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459796" y="2702383"/>
            <a:ext cx="15100942" cy="1638178"/>
            <a:chOff x="0" y="0"/>
            <a:chExt cx="3977203" cy="431454"/>
          </a:xfrm>
        </p:grpSpPr>
        <p:sp>
          <p:nvSpPr>
            <p:cNvPr name="Freeform 9" id="9"/>
            <p:cNvSpPr/>
            <p:nvPr/>
          </p:nvSpPr>
          <p:spPr>
            <a:xfrm flipH="false" flipV="false" rot="0">
              <a:off x="0" y="0"/>
              <a:ext cx="3977203" cy="431454"/>
            </a:xfrm>
            <a:custGeom>
              <a:avLst/>
              <a:gdLst/>
              <a:ahLst/>
              <a:cxnLst/>
              <a:rect r="r" b="b" t="t" l="l"/>
              <a:pathLst>
                <a:path h="431454" w="3977203">
                  <a:moveTo>
                    <a:pt x="25634" y="0"/>
                  </a:moveTo>
                  <a:lnTo>
                    <a:pt x="3951569" y="0"/>
                  </a:lnTo>
                  <a:cubicBezTo>
                    <a:pt x="3958368" y="0"/>
                    <a:pt x="3964888" y="2701"/>
                    <a:pt x="3969695" y="7508"/>
                  </a:cubicBezTo>
                  <a:cubicBezTo>
                    <a:pt x="3974502" y="12315"/>
                    <a:pt x="3977203" y="18835"/>
                    <a:pt x="3977203" y="25634"/>
                  </a:cubicBezTo>
                  <a:lnTo>
                    <a:pt x="3977203" y="405820"/>
                  </a:lnTo>
                  <a:cubicBezTo>
                    <a:pt x="3977203" y="419978"/>
                    <a:pt x="3965726" y="431454"/>
                    <a:pt x="3951569" y="431454"/>
                  </a:cubicBezTo>
                  <a:lnTo>
                    <a:pt x="25634" y="431454"/>
                  </a:lnTo>
                  <a:cubicBezTo>
                    <a:pt x="11477" y="431454"/>
                    <a:pt x="0" y="419978"/>
                    <a:pt x="0" y="405820"/>
                  </a:cubicBezTo>
                  <a:lnTo>
                    <a:pt x="0" y="25634"/>
                  </a:lnTo>
                  <a:cubicBezTo>
                    <a:pt x="0" y="11477"/>
                    <a:pt x="11477" y="0"/>
                    <a:pt x="25634" y="0"/>
                  </a:cubicBezTo>
                  <a:close/>
                </a:path>
              </a:pathLst>
            </a:custGeom>
            <a:solidFill>
              <a:srgbClr val="FF3578"/>
            </a:solidFill>
          </p:spPr>
        </p:sp>
        <p:sp>
          <p:nvSpPr>
            <p:cNvPr name="TextBox 10" id="10"/>
            <p:cNvSpPr txBox="true"/>
            <p:nvPr/>
          </p:nvSpPr>
          <p:spPr>
            <a:xfrm>
              <a:off x="0" y="-66675"/>
              <a:ext cx="3977203" cy="498129"/>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sp>
        <p:nvSpPr>
          <p:cNvPr name="TextBox 12" id="12"/>
          <p:cNvSpPr txBox="true"/>
          <p:nvPr/>
        </p:nvSpPr>
        <p:spPr>
          <a:xfrm rot="0">
            <a:off x="3277832" y="2985965"/>
            <a:ext cx="10348446" cy="918615"/>
          </a:xfrm>
          <a:prstGeom prst="rect">
            <a:avLst/>
          </a:prstGeom>
        </p:spPr>
        <p:txBody>
          <a:bodyPr anchor="t" rtlCol="false" tIns="0" lIns="0" bIns="0" rIns="0">
            <a:spAutoFit/>
          </a:bodyPr>
          <a:lstStyle/>
          <a:p>
            <a:pPr algn="ctr">
              <a:lnSpc>
                <a:spcPts val="7117"/>
              </a:lnSpc>
              <a:spcBef>
                <a:spcPct val="0"/>
              </a:spcBef>
            </a:pPr>
            <a:r>
              <a:rPr lang="en-US" sz="5084">
                <a:solidFill>
                  <a:srgbClr val="FFF6F9"/>
                </a:solidFill>
                <a:latin typeface="TAN Pearl"/>
                <a:ea typeface="TAN Pearl"/>
                <a:cs typeface="TAN Pearl"/>
                <a:sym typeface="TAN Pearl"/>
              </a:rPr>
              <a:t>Main Conclusions:</a:t>
            </a:r>
          </a:p>
        </p:txBody>
      </p:sp>
      <p:sp>
        <p:nvSpPr>
          <p:cNvPr name="TextBox 13" id="13"/>
          <p:cNvSpPr txBox="true"/>
          <p:nvPr/>
        </p:nvSpPr>
        <p:spPr>
          <a:xfrm rot="0">
            <a:off x="1232132" y="4392499"/>
            <a:ext cx="15556271" cy="5731952"/>
          </a:xfrm>
          <a:prstGeom prst="rect">
            <a:avLst/>
          </a:prstGeom>
        </p:spPr>
        <p:txBody>
          <a:bodyPr anchor="t" rtlCol="false" tIns="0" lIns="0" bIns="0" rIns="0">
            <a:spAutoFit/>
          </a:bodyPr>
          <a:lstStyle/>
          <a:p>
            <a:pPr algn="just" marL="871233" indent="-435617" lvl="1">
              <a:lnSpc>
                <a:spcPts val="5649"/>
              </a:lnSpc>
              <a:buFont typeface="Arial"/>
              <a:buChar char="•"/>
            </a:pPr>
            <a:r>
              <a:rPr lang="en-US" sz="4035">
                <a:solidFill>
                  <a:srgbClr val="FF3578"/>
                </a:solidFill>
                <a:latin typeface="Maharlika"/>
                <a:ea typeface="Maharlika"/>
                <a:cs typeface="Maharlika"/>
                <a:sym typeface="Maharlika"/>
              </a:rPr>
              <a:t>Anti-inflammatory diets improve insulin sensitivity, lower inflammation, support reproductive health</a:t>
            </a:r>
          </a:p>
          <a:p>
            <a:pPr algn="just" marL="871233" indent="-435617" lvl="1">
              <a:lnSpc>
                <a:spcPts val="5649"/>
              </a:lnSpc>
              <a:buFont typeface="Arial"/>
              <a:buChar char="•"/>
            </a:pPr>
            <a:r>
              <a:rPr lang="en-US" sz="4035">
                <a:solidFill>
                  <a:srgbClr val="FF3578"/>
                </a:solidFill>
                <a:latin typeface="Maharlika"/>
                <a:ea typeface="Maharlika"/>
                <a:cs typeface="Maharlika"/>
                <a:sym typeface="Maharlika"/>
              </a:rPr>
              <a:t>Validates nutrition as a therapeutic tool and diet change as a healing strategy</a:t>
            </a:r>
          </a:p>
          <a:p>
            <a:pPr algn="just" marL="871233" indent="-435617" lvl="1">
              <a:lnSpc>
                <a:spcPts val="5649"/>
              </a:lnSpc>
              <a:buFont typeface="Arial"/>
              <a:buChar char="•"/>
            </a:pPr>
            <a:r>
              <a:rPr lang="en-US" sz="4035">
                <a:solidFill>
                  <a:srgbClr val="FF3578"/>
                </a:solidFill>
                <a:latin typeface="Maharlika"/>
                <a:ea typeface="Maharlika"/>
                <a:cs typeface="Maharlika"/>
                <a:sym typeface="Maharlika"/>
              </a:rPr>
              <a:t>RD’s can be useful in these settings</a:t>
            </a:r>
          </a:p>
          <a:p>
            <a:pPr algn="just" marL="1742467" indent="-580822" lvl="2">
              <a:lnSpc>
                <a:spcPts val="5649"/>
              </a:lnSpc>
              <a:buFont typeface="Arial"/>
              <a:buChar char="⚬"/>
            </a:pPr>
            <a:r>
              <a:rPr lang="en-US" sz="4035">
                <a:solidFill>
                  <a:srgbClr val="FF3578"/>
                </a:solidFill>
                <a:latin typeface="Maharlika"/>
                <a:ea typeface="Maharlika"/>
                <a:cs typeface="Maharlika"/>
                <a:sym typeface="Maharlika"/>
              </a:rPr>
              <a:t>Fertility Clinics</a:t>
            </a:r>
          </a:p>
          <a:p>
            <a:pPr algn="just" marL="1742467" indent="-580822" lvl="2">
              <a:lnSpc>
                <a:spcPts val="5649"/>
              </a:lnSpc>
              <a:buFont typeface="Arial"/>
              <a:buChar char="⚬"/>
            </a:pPr>
            <a:r>
              <a:rPr lang="en-US" sz="4035">
                <a:solidFill>
                  <a:srgbClr val="FF3578"/>
                </a:solidFill>
                <a:latin typeface="Maharlika"/>
                <a:ea typeface="Maharlika"/>
                <a:cs typeface="Maharlika"/>
                <a:sym typeface="Maharlika"/>
              </a:rPr>
              <a:t>OBGYN Offices</a:t>
            </a:r>
          </a:p>
          <a:p>
            <a:pPr algn="just">
              <a:lnSpc>
                <a:spcPts val="5649"/>
              </a:lnSpc>
            </a:pP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75321" y="2053633"/>
            <a:ext cx="16283979" cy="1725106"/>
            <a:chOff x="0" y="0"/>
            <a:chExt cx="4288785" cy="454349"/>
          </a:xfrm>
        </p:grpSpPr>
        <p:sp>
          <p:nvSpPr>
            <p:cNvPr name="Freeform 6" id="6"/>
            <p:cNvSpPr/>
            <p:nvPr/>
          </p:nvSpPr>
          <p:spPr>
            <a:xfrm flipH="false" flipV="false" rot="0">
              <a:off x="0" y="0"/>
              <a:ext cx="4288785" cy="454349"/>
            </a:xfrm>
            <a:custGeom>
              <a:avLst/>
              <a:gdLst/>
              <a:ahLst/>
              <a:cxnLst/>
              <a:rect r="r" b="b" t="t" l="l"/>
              <a:pathLst>
                <a:path h="454349" w="4288785">
                  <a:moveTo>
                    <a:pt x="23772" y="0"/>
                  </a:moveTo>
                  <a:lnTo>
                    <a:pt x="4265013" y="0"/>
                  </a:lnTo>
                  <a:cubicBezTo>
                    <a:pt x="4278142" y="0"/>
                    <a:pt x="4288785" y="10643"/>
                    <a:pt x="4288785" y="23772"/>
                  </a:cubicBezTo>
                  <a:lnTo>
                    <a:pt x="4288785" y="430577"/>
                  </a:lnTo>
                  <a:cubicBezTo>
                    <a:pt x="4288785" y="436882"/>
                    <a:pt x="4286280" y="442928"/>
                    <a:pt x="4281822" y="447386"/>
                  </a:cubicBezTo>
                  <a:cubicBezTo>
                    <a:pt x="4277364" y="451844"/>
                    <a:pt x="4271318" y="454349"/>
                    <a:pt x="4265013" y="454349"/>
                  </a:cubicBezTo>
                  <a:lnTo>
                    <a:pt x="23772" y="454349"/>
                  </a:lnTo>
                  <a:cubicBezTo>
                    <a:pt x="10643" y="454349"/>
                    <a:pt x="0" y="443706"/>
                    <a:pt x="0" y="430577"/>
                  </a:cubicBezTo>
                  <a:lnTo>
                    <a:pt x="0" y="23772"/>
                  </a:lnTo>
                  <a:cubicBezTo>
                    <a:pt x="0" y="10643"/>
                    <a:pt x="10643" y="0"/>
                    <a:pt x="23772" y="0"/>
                  </a:cubicBezTo>
                  <a:close/>
                </a:path>
              </a:pathLst>
            </a:custGeom>
            <a:solidFill>
              <a:srgbClr val="FFB5CE"/>
            </a:solidFill>
          </p:spPr>
        </p:sp>
        <p:sp>
          <p:nvSpPr>
            <p:cNvPr name="TextBox 7" id="7"/>
            <p:cNvSpPr txBox="true"/>
            <p:nvPr/>
          </p:nvSpPr>
          <p:spPr>
            <a:xfrm>
              <a:off x="0" y="-66675"/>
              <a:ext cx="4288785" cy="5210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02010" y="3983212"/>
            <a:ext cx="16283979" cy="5668113"/>
            <a:chOff x="0" y="0"/>
            <a:chExt cx="4288785" cy="1492836"/>
          </a:xfrm>
        </p:grpSpPr>
        <p:sp>
          <p:nvSpPr>
            <p:cNvPr name="Freeform 9" id="9"/>
            <p:cNvSpPr/>
            <p:nvPr/>
          </p:nvSpPr>
          <p:spPr>
            <a:xfrm flipH="false" flipV="false" rot="0">
              <a:off x="0" y="0"/>
              <a:ext cx="4288785" cy="1492836"/>
            </a:xfrm>
            <a:custGeom>
              <a:avLst/>
              <a:gdLst/>
              <a:ahLst/>
              <a:cxnLst/>
              <a:rect r="r" b="b" t="t" l="l"/>
              <a:pathLst>
                <a:path h="1492836" w="4288785">
                  <a:moveTo>
                    <a:pt x="23772" y="0"/>
                  </a:moveTo>
                  <a:lnTo>
                    <a:pt x="4265013" y="0"/>
                  </a:lnTo>
                  <a:cubicBezTo>
                    <a:pt x="4278142" y="0"/>
                    <a:pt x="4288785" y="10643"/>
                    <a:pt x="4288785" y="23772"/>
                  </a:cubicBezTo>
                  <a:lnTo>
                    <a:pt x="4288785" y="1469065"/>
                  </a:lnTo>
                  <a:cubicBezTo>
                    <a:pt x="4288785" y="1475370"/>
                    <a:pt x="4286280" y="1481416"/>
                    <a:pt x="4281822" y="1485874"/>
                  </a:cubicBezTo>
                  <a:cubicBezTo>
                    <a:pt x="4277364" y="1490332"/>
                    <a:pt x="4271318" y="1492836"/>
                    <a:pt x="4265013" y="1492836"/>
                  </a:cubicBezTo>
                  <a:lnTo>
                    <a:pt x="23772" y="1492836"/>
                  </a:lnTo>
                  <a:cubicBezTo>
                    <a:pt x="10643" y="1492836"/>
                    <a:pt x="0" y="1482194"/>
                    <a:pt x="0" y="1469065"/>
                  </a:cubicBezTo>
                  <a:lnTo>
                    <a:pt x="0" y="23772"/>
                  </a:lnTo>
                  <a:cubicBezTo>
                    <a:pt x="0" y="10643"/>
                    <a:pt x="10643" y="0"/>
                    <a:pt x="23772" y="0"/>
                  </a:cubicBezTo>
                  <a:close/>
                </a:path>
              </a:pathLst>
            </a:custGeom>
            <a:solidFill>
              <a:srgbClr val="FF3578"/>
            </a:solidFill>
          </p:spPr>
        </p:sp>
        <p:sp>
          <p:nvSpPr>
            <p:cNvPr name="TextBox 10" id="10"/>
            <p:cNvSpPr txBox="true"/>
            <p:nvPr/>
          </p:nvSpPr>
          <p:spPr>
            <a:xfrm>
              <a:off x="0" y="-66675"/>
              <a:ext cx="4288785" cy="155951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sp>
        <p:nvSpPr>
          <p:cNvPr name="TextBox 12" id="12"/>
          <p:cNvSpPr txBox="true"/>
          <p:nvPr/>
        </p:nvSpPr>
        <p:spPr>
          <a:xfrm rot="0">
            <a:off x="3725694" y="2253161"/>
            <a:ext cx="14187407" cy="1145076"/>
          </a:xfrm>
          <a:prstGeom prst="rect">
            <a:avLst/>
          </a:prstGeom>
        </p:spPr>
        <p:txBody>
          <a:bodyPr anchor="t" rtlCol="false" tIns="0" lIns="0" bIns="0" rIns="0">
            <a:spAutoFit/>
          </a:bodyPr>
          <a:lstStyle/>
          <a:p>
            <a:pPr algn="l">
              <a:lnSpc>
                <a:spcPts val="8857"/>
              </a:lnSpc>
              <a:spcBef>
                <a:spcPct val="0"/>
              </a:spcBef>
            </a:pPr>
            <a:r>
              <a:rPr lang="en-US" sz="6326">
                <a:solidFill>
                  <a:srgbClr val="FFF6F9"/>
                </a:solidFill>
                <a:latin typeface="TAN Pearl"/>
                <a:ea typeface="TAN Pearl"/>
                <a:cs typeface="TAN Pearl"/>
                <a:sym typeface="TAN Pearl"/>
              </a:rPr>
              <a:t>Clinical Implications</a:t>
            </a:r>
          </a:p>
        </p:txBody>
      </p:sp>
      <p:sp>
        <p:nvSpPr>
          <p:cNvPr name="TextBox 13" id="13"/>
          <p:cNvSpPr txBox="true"/>
          <p:nvPr/>
        </p:nvSpPr>
        <p:spPr>
          <a:xfrm rot="0">
            <a:off x="975321" y="4310878"/>
            <a:ext cx="16083505" cy="4126826"/>
          </a:xfrm>
          <a:prstGeom prst="rect">
            <a:avLst/>
          </a:prstGeom>
        </p:spPr>
        <p:txBody>
          <a:bodyPr anchor="t" rtlCol="false" tIns="0" lIns="0" bIns="0" rIns="0">
            <a:spAutoFit/>
          </a:bodyPr>
          <a:lstStyle/>
          <a:p>
            <a:pPr algn="l" marL="1011723" indent="-505862" lvl="1">
              <a:lnSpc>
                <a:spcPts val="6560"/>
              </a:lnSpc>
              <a:buFont typeface="Arial"/>
              <a:buChar char="•"/>
            </a:pPr>
            <a:r>
              <a:rPr lang="en-US" sz="4686">
                <a:solidFill>
                  <a:srgbClr val="FFF6F9"/>
                </a:solidFill>
                <a:latin typeface="Maharlika"/>
                <a:ea typeface="Maharlika"/>
                <a:cs typeface="Maharlika"/>
                <a:sym typeface="Maharlika"/>
              </a:rPr>
              <a:t>Use in individualized nutrition counseling </a:t>
            </a:r>
          </a:p>
          <a:p>
            <a:pPr algn="l" marL="1011723" indent="-505862" lvl="1">
              <a:lnSpc>
                <a:spcPts val="6560"/>
              </a:lnSpc>
              <a:buFont typeface="Arial"/>
              <a:buChar char="•"/>
            </a:pPr>
            <a:r>
              <a:rPr lang="en-US" sz="4686">
                <a:solidFill>
                  <a:srgbClr val="FFF6F9"/>
                </a:solidFill>
                <a:latin typeface="Maharlika"/>
                <a:ea typeface="Maharlika"/>
                <a:cs typeface="Maharlika"/>
                <a:sym typeface="Maharlika"/>
              </a:rPr>
              <a:t>Empowering for women seeking non-drug options to be able to change lifestyle and achieve results</a:t>
            </a:r>
          </a:p>
          <a:p>
            <a:pPr algn="l" marL="1011723" indent="-505862" lvl="1">
              <a:lnSpc>
                <a:spcPts val="6560"/>
              </a:lnSpc>
              <a:spcBef>
                <a:spcPct val="0"/>
              </a:spcBef>
              <a:buFont typeface="Arial"/>
              <a:buChar char="•"/>
            </a:pPr>
            <a:r>
              <a:rPr lang="en-US" sz="4686">
                <a:solidFill>
                  <a:srgbClr val="FFF6F9"/>
                </a:solidFill>
                <a:latin typeface="Maharlika"/>
                <a:ea typeface="Maharlika"/>
                <a:cs typeface="Maharlika"/>
                <a:sym typeface="Maharlika"/>
              </a:rPr>
              <a:t>Encourage women to take control of their health by changing lifestyle</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75321" y="2053633"/>
            <a:ext cx="16283979" cy="1725106"/>
            <a:chOff x="0" y="0"/>
            <a:chExt cx="4288785" cy="454349"/>
          </a:xfrm>
        </p:grpSpPr>
        <p:sp>
          <p:nvSpPr>
            <p:cNvPr name="Freeform 6" id="6"/>
            <p:cNvSpPr/>
            <p:nvPr/>
          </p:nvSpPr>
          <p:spPr>
            <a:xfrm flipH="false" flipV="false" rot="0">
              <a:off x="0" y="0"/>
              <a:ext cx="4288785" cy="454349"/>
            </a:xfrm>
            <a:custGeom>
              <a:avLst/>
              <a:gdLst/>
              <a:ahLst/>
              <a:cxnLst/>
              <a:rect r="r" b="b" t="t" l="l"/>
              <a:pathLst>
                <a:path h="454349" w="4288785">
                  <a:moveTo>
                    <a:pt x="23772" y="0"/>
                  </a:moveTo>
                  <a:lnTo>
                    <a:pt x="4265013" y="0"/>
                  </a:lnTo>
                  <a:cubicBezTo>
                    <a:pt x="4278142" y="0"/>
                    <a:pt x="4288785" y="10643"/>
                    <a:pt x="4288785" y="23772"/>
                  </a:cubicBezTo>
                  <a:lnTo>
                    <a:pt x="4288785" y="430577"/>
                  </a:lnTo>
                  <a:cubicBezTo>
                    <a:pt x="4288785" y="436882"/>
                    <a:pt x="4286280" y="442928"/>
                    <a:pt x="4281822" y="447386"/>
                  </a:cubicBezTo>
                  <a:cubicBezTo>
                    <a:pt x="4277364" y="451844"/>
                    <a:pt x="4271318" y="454349"/>
                    <a:pt x="4265013" y="454349"/>
                  </a:cubicBezTo>
                  <a:lnTo>
                    <a:pt x="23772" y="454349"/>
                  </a:lnTo>
                  <a:cubicBezTo>
                    <a:pt x="10643" y="454349"/>
                    <a:pt x="0" y="443706"/>
                    <a:pt x="0" y="430577"/>
                  </a:cubicBezTo>
                  <a:lnTo>
                    <a:pt x="0" y="23772"/>
                  </a:lnTo>
                  <a:cubicBezTo>
                    <a:pt x="0" y="10643"/>
                    <a:pt x="10643" y="0"/>
                    <a:pt x="23772" y="0"/>
                  </a:cubicBezTo>
                  <a:close/>
                </a:path>
              </a:pathLst>
            </a:custGeom>
            <a:solidFill>
              <a:srgbClr val="FF3578"/>
            </a:solidFill>
          </p:spPr>
        </p:sp>
        <p:sp>
          <p:nvSpPr>
            <p:cNvPr name="TextBox 7" id="7"/>
            <p:cNvSpPr txBox="true"/>
            <p:nvPr/>
          </p:nvSpPr>
          <p:spPr>
            <a:xfrm>
              <a:off x="0" y="-66675"/>
              <a:ext cx="4288785" cy="5210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4312139"/>
            <a:ext cx="16283979" cy="5459122"/>
            <a:chOff x="0" y="0"/>
            <a:chExt cx="4288785" cy="1437794"/>
          </a:xfrm>
        </p:grpSpPr>
        <p:sp>
          <p:nvSpPr>
            <p:cNvPr name="Freeform 9" id="9"/>
            <p:cNvSpPr/>
            <p:nvPr/>
          </p:nvSpPr>
          <p:spPr>
            <a:xfrm flipH="false" flipV="false" rot="0">
              <a:off x="0" y="0"/>
              <a:ext cx="4288785" cy="1437794"/>
            </a:xfrm>
            <a:custGeom>
              <a:avLst/>
              <a:gdLst/>
              <a:ahLst/>
              <a:cxnLst/>
              <a:rect r="r" b="b" t="t" l="l"/>
              <a:pathLst>
                <a:path h="1437794" w="4288785">
                  <a:moveTo>
                    <a:pt x="23772" y="0"/>
                  </a:moveTo>
                  <a:lnTo>
                    <a:pt x="4265013" y="0"/>
                  </a:lnTo>
                  <a:cubicBezTo>
                    <a:pt x="4278142" y="0"/>
                    <a:pt x="4288785" y="10643"/>
                    <a:pt x="4288785" y="23772"/>
                  </a:cubicBezTo>
                  <a:lnTo>
                    <a:pt x="4288785" y="1414022"/>
                  </a:lnTo>
                  <a:cubicBezTo>
                    <a:pt x="4288785" y="1427151"/>
                    <a:pt x="4278142" y="1437794"/>
                    <a:pt x="4265013" y="1437794"/>
                  </a:cubicBezTo>
                  <a:lnTo>
                    <a:pt x="23772" y="1437794"/>
                  </a:lnTo>
                  <a:cubicBezTo>
                    <a:pt x="10643" y="1437794"/>
                    <a:pt x="0" y="1427151"/>
                    <a:pt x="0" y="1414022"/>
                  </a:cubicBezTo>
                  <a:lnTo>
                    <a:pt x="0" y="23772"/>
                  </a:lnTo>
                  <a:cubicBezTo>
                    <a:pt x="0" y="10643"/>
                    <a:pt x="10643" y="0"/>
                    <a:pt x="23772" y="0"/>
                  </a:cubicBezTo>
                  <a:close/>
                </a:path>
              </a:pathLst>
            </a:custGeom>
            <a:solidFill>
              <a:srgbClr val="FFB5CE"/>
            </a:solidFill>
          </p:spPr>
        </p:sp>
        <p:sp>
          <p:nvSpPr>
            <p:cNvPr name="TextBox 10" id="10"/>
            <p:cNvSpPr txBox="true"/>
            <p:nvPr/>
          </p:nvSpPr>
          <p:spPr>
            <a:xfrm>
              <a:off x="0" y="-66675"/>
              <a:ext cx="4288785" cy="1504469"/>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sp>
        <p:nvSpPr>
          <p:cNvPr name="TextBox 12" id="12"/>
          <p:cNvSpPr txBox="true"/>
          <p:nvPr/>
        </p:nvSpPr>
        <p:spPr>
          <a:xfrm rot="0">
            <a:off x="4375889" y="2253161"/>
            <a:ext cx="14187407" cy="1145076"/>
          </a:xfrm>
          <a:prstGeom prst="rect">
            <a:avLst/>
          </a:prstGeom>
        </p:spPr>
        <p:txBody>
          <a:bodyPr anchor="t" rtlCol="false" tIns="0" lIns="0" bIns="0" rIns="0">
            <a:spAutoFit/>
          </a:bodyPr>
          <a:lstStyle/>
          <a:p>
            <a:pPr algn="l">
              <a:lnSpc>
                <a:spcPts val="8857"/>
              </a:lnSpc>
              <a:spcBef>
                <a:spcPct val="0"/>
              </a:spcBef>
            </a:pPr>
            <a:r>
              <a:rPr lang="en-US" sz="6326">
                <a:solidFill>
                  <a:srgbClr val="FFF6F9"/>
                </a:solidFill>
                <a:latin typeface="TAN Pearl"/>
                <a:ea typeface="TAN Pearl"/>
                <a:cs typeface="TAN Pearl"/>
                <a:sym typeface="TAN Pearl"/>
              </a:rPr>
              <a:t>Future Research</a:t>
            </a:r>
          </a:p>
        </p:txBody>
      </p:sp>
      <p:sp>
        <p:nvSpPr>
          <p:cNvPr name="TextBox 13" id="13"/>
          <p:cNvSpPr txBox="true"/>
          <p:nvPr/>
        </p:nvSpPr>
        <p:spPr>
          <a:xfrm rot="0">
            <a:off x="1028700" y="4550264"/>
            <a:ext cx="16230600" cy="4784364"/>
          </a:xfrm>
          <a:prstGeom prst="rect">
            <a:avLst/>
          </a:prstGeom>
        </p:spPr>
        <p:txBody>
          <a:bodyPr anchor="t" rtlCol="false" tIns="0" lIns="0" bIns="0" rIns="0">
            <a:spAutoFit/>
          </a:bodyPr>
          <a:lstStyle/>
          <a:p>
            <a:pPr algn="l" marL="976597" indent="-488299" lvl="1">
              <a:lnSpc>
                <a:spcPts val="6332"/>
              </a:lnSpc>
              <a:buFont typeface="Arial"/>
              <a:buChar char="•"/>
            </a:pPr>
            <a:r>
              <a:rPr lang="en-US" sz="4523">
                <a:solidFill>
                  <a:srgbClr val="FFF6F9"/>
                </a:solidFill>
                <a:latin typeface="Maharlika"/>
                <a:ea typeface="Maharlika"/>
                <a:cs typeface="Maharlika"/>
                <a:sym typeface="Maharlika"/>
              </a:rPr>
              <a:t>Explore hypothyroidism, elevated PTH, non-PCOS populations</a:t>
            </a:r>
          </a:p>
          <a:p>
            <a:pPr algn="l" marL="976597" indent="-488299" lvl="1">
              <a:lnSpc>
                <a:spcPts val="6332"/>
              </a:lnSpc>
              <a:spcBef>
                <a:spcPct val="0"/>
              </a:spcBef>
              <a:buFont typeface="Arial"/>
              <a:buChar char="•"/>
            </a:pPr>
            <a:r>
              <a:rPr lang="en-US" sz="4523">
                <a:solidFill>
                  <a:srgbClr val="FFF6F9"/>
                </a:solidFill>
                <a:latin typeface="Maharlika"/>
                <a:ea typeface="Maharlika"/>
                <a:cs typeface="Maharlika"/>
                <a:sym typeface="Maharlika"/>
              </a:rPr>
              <a:t>Conduct longer RCTs</a:t>
            </a:r>
          </a:p>
          <a:p>
            <a:pPr algn="l" marL="976597" indent="-488299" lvl="1">
              <a:lnSpc>
                <a:spcPts val="6332"/>
              </a:lnSpc>
              <a:spcBef>
                <a:spcPct val="0"/>
              </a:spcBef>
              <a:buFont typeface="Arial"/>
              <a:buChar char="•"/>
            </a:pPr>
            <a:r>
              <a:rPr lang="en-US" sz="4523">
                <a:solidFill>
                  <a:srgbClr val="FFF6F9"/>
                </a:solidFill>
                <a:latin typeface="Maharlika"/>
                <a:ea typeface="Maharlika"/>
                <a:cs typeface="Maharlika"/>
                <a:sym typeface="Maharlika"/>
              </a:rPr>
              <a:t>Consider dried urine analysis testing for hormone levels, more accurate than blood tests for capturing hormone health over a period of time.</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75321" y="2053633"/>
            <a:ext cx="16283979" cy="1725106"/>
            <a:chOff x="0" y="0"/>
            <a:chExt cx="4288785" cy="454349"/>
          </a:xfrm>
        </p:grpSpPr>
        <p:sp>
          <p:nvSpPr>
            <p:cNvPr name="Freeform 6" id="6"/>
            <p:cNvSpPr/>
            <p:nvPr/>
          </p:nvSpPr>
          <p:spPr>
            <a:xfrm flipH="false" flipV="false" rot="0">
              <a:off x="0" y="0"/>
              <a:ext cx="4288785" cy="454349"/>
            </a:xfrm>
            <a:custGeom>
              <a:avLst/>
              <a:gdLst/>
              <a:ahLst/>
              <a:cxnLst/>
              <a:rect r="r" b="b" t="t" l="l"/>
              <a:pathLst>
                <a:path h="454349" w="4288785">
                  <a:moveTo>
                    <a:pt x="23772" y="0"/>
                  </a:moveTo>
                  <a:lnTo>
                    <a:pt x="4265013" y="0"/>
                  </a:lnTo>
                  <a:cubicBezTo>
                    <a:pt x="4278142" y="0"/>
                    <a:pt x="4288785" y="10643"/>
                    <a:pt x="4288785" y="23772"/>
                  </a:cubicBezTo>
                  <a:lnTo>
                    <a:pt x="4288785" y="430577"/>
                  </a:lnTo>
                  <a:cubicBezTo>
                    <a:pt x="4288785" y="436882"/>
                    <a:pt x="4286280" y="442928"/>
                    <a:pt x="4281822" y="447386"/>
                  </a:cubicBezTo>
                  <a:cubicBezTo>
                    <a:pt x="4277364" y="451844"/>
                    <a:pt x="4271318" y="454349"/>
                    <a:pt x="4265013" y="454349"/>
                  </a:cubicBezTo>
                  <a:lnTo>
                    <a:pt x="23772" y="454349"/>
                  </a:lnTo>
                  <a:cubicBezTo>
                    <a:pt x="10643" y="454349"/>
                    <a:pt x="0" y="443706"/>
                    <a:pt x="0" y="430577"/>
                  </a:cubicBezTo>
                  <a:lnTo>
                    <a:pt x="0" y="23772"/>
                  </a:lnTo>
                  <a:cubicBezTo>
                    <a:pt x="0" y="10643"/>
                    <a:pt x="10643" y="0"/>
                    <a:pt x="23772" y="0"/>
                  </a:cubicBezTo>
                  <a:close/>
                </a:path>
              </a:pathLst>
            </a:custGeom>
            <a:solidFill>
              <a:srgbClr val="FFB5CE"/>
            </a:solidFill>
          </p:spPr>
        </p:sp>
        <p:sp>
          <p:nvSpPr>
            <p:cNvPr name="TextBox 7" id="7"/>
            <p:cNvSpPr txBox="true"/>
            <p:nvPr/>
          </p:nvSpPr>
          <p:spPr>
            <a:xfrm>
              <a:off x="0" y="-66675"/>
              <a:ext cx="4288785" cy="521024"/>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02010" y="3983212"/>
            <a:ext cx="16283979" cy="5668113"/>
            <a:chOff x="0" y="0"/>
            <a:chExt cx="4288785" cy="1492836"/>
          </a:xfrm>
        </p:grpSpPr>
        <p:sp>
          <p:nvSpPr>
            <p:cNvPr name="Freeform 9" id="9"/>
            <p:cNvSpPr/>
            <p:nvPr/>
          </p:nvSpPr>
          <p:spPr>
            <a:xfrm flipH="false" flipV="false" rot="0">
              <a:off x="0" y="0"/>
              <a:ext cx="4288785" cy="1492836"/>
            </a:xfrm>
            <a:custGeom>
              <a:avLst/>
              <a:gdLst/>
              <a:ahLst/>
              <a:cxnLst/>
              <a:rect r="r" b="b" t="t" l="l"/>
              <a:pathLst>
                <a:path h="1492836" w="4288785">
                  <a:moveTo>
                    <a:pt x="23772" y="0"/>
                  </a:moveTo>
                  <a:lnTo>
                    <a:pt x="4265013" y="0"/>
                  </a:lnTo>
                  <a:cubicBezTo>
                    <a:pt x="4278142" y="0"/>
                    <a:pt x="4288785" y="10643"/>
                    <a:pt x="4288785" y="23772"/>
                  </a:cubicBezTo>
                  <a:lnTo>
                    <a:pt x="4288785" y="1469065"/>
                  </a:lnTo>
                  <a:cubicBezTo>
                    <a:pt x="4288785" y="1475370"/>
                    <a:pt x="4286280" y="1481416"/>
                    <a:pt x="4281822" y="1485874"/>
                  </a:cubicBezTo>
                  <a:cubicBezTo>
                    <a:pt x="4277364" y="1490332"/>
                    <a:pt x="4271318" y="1492836"/>
                    <a:pt x="4265013" y="1492836"/>
                  </a:cubicBezTo>
                  <a:lnTo>
                    <a:pt x="23772" y="1492836"/>
                  </a:lnTo>
                  <a:cubicBezTo>
                    <a:pt x="10643" y="1492836"/>
                    <a:pt x="0" y="1482194"/>
                    <a:pt x="0" y="1469065"/>
                  </a:cubicBezTo>
                  <a:lnTo>
                    <a:pt x="0" y="23772"/>
                  </a:lnTo>
                  <a:cubicBezTo>
                    <a:pt x="0" y="10643"/>
                    <a:pt x="10643" y="0"/>
                    <a:pt x="23772" y="0"/>
                  </a:cubicBezTo>
                  <a:close/>
                </a:path>
              </a:pathLst>
            </a:custGeom>
            <a:solidFill>
              <a:srgbClr val="FF3578"/>
            </a:solidFill>
          </p:spPr>
        </p:sp>
        <p:sp>
          <p:nvSpPr>
            <p:cNvPr name="TextBox 10" id="10"/>
            <p:cNvSpPr txBox="true"/>
            <p:nvPr/>
          </p:nvSpPr>
          <p:spPr>
            <a:xfrm>
              <a:off x="0" y="-66675"/>
              <a:ext cx="4288785" cy="155951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sp>
        <p:nvSpPr>
          <p:cNvPr name="TextBox 12" id="12"/>
          <p:cNvSpPr txBox="true"/>
          <p:nvPr/>
        </p:nvSpPr>
        <p:spPr>
          <a:xfrm rot="0">
            <a:off x="4100593" y="2253161"/>
            <a:ext cx="14187407" cy="1145076"/>
          </a:xfrm>
          <a:prstGeom prst="rect">
            <a:avLst/>
          </a:prstGeom>
        </p:spPr>
        <p:txBody>
          <a:bodyPr anchor="t" rtlCol="false" tIns="0" lIns="0" bIns="0" rIns="0">
            <a:spAutoFit/>
          </a:bodyPr>
          <a:lstStyle/>
          <a:p>
            <a:pPr algn="l">
              <a:lnSpc>
                <a:spcPts val="8857"/>
              </a:lnSpc>
              <a:spcBef>
                <a:spcPct val="0"/>
              </a:spcBef>
            </a:pPr>
            <a:r>
              <a:rPr lang="en-US" sz="6326">
                <a:solidFill>
                  <a:srgbClr val="FFF6F9"/>
                </a:solidFill>
                <a:latin typeface="TAN Pearl"/>
                <a:ea typeface="TAN Pearl"/>
                <a:cs typeface="TAN Pearl"/>
                <a:sym typeface="TAN Pearl"/>
              </a:rPr>
              <a:t>Acknowledgements</a:t>
            </a:r>
          </a:p>
        </p:txBody>
      </p:sp>
      <p:sp>
        <p:nvSpPr>
          <p:cNvPr name="TextBox 13" id="13"/>
          <p:cNvSpPr txBox="true"/>
          <p:nvPr/>
        </p:nvSpPr>
        <p:spPr>
          <a:xfrm rot="0">
            <a:off x="1002010" y="4455014"/>
            <a:ext cx="16310669" cy="4391105"/>
          </a:xfrm>
          <a:prstGeom prst="rect">
            <a:avLst/>
          </a:prstGeom>
        </p:spPr>
        <p:txBody>
          <a:bodyPr anchor="t" rtlCol="false" tIns="0" lIns="0" bIns="0" rIns="0">
            <a:spAutoFit/>
          </a:bodyPr>
          <a:lstStyle/>
          <a:p>
            <a:pPr algn="l" marL="896582" indent="-448291" lvl="1">
              <a:lnSpc>
                <a:spcPts val="5813"/>
              </a:lnSpc>
              <a:buFont typeface="Arial"/>
              <a:buChar char="•"/>
            </a:pPr>
            <a:r>
              <a:rPr lang="en-US" sz="4152">
                <a:solidFill>
                  <a:srgbClr val="FFF6F9"/>
                </a:solidFill>
                <a:latin typeface="Maharlika"/>
                <a:ea typeface="Maharlika"/>
                <a:cs typeface="Maharlika"/>
                <a:sym typeface="Maharlika"/>
              </a:rPr>
              <a:t>Thank you to my Co-Chairs, Dr. Rushing and Laura Gillikin. You both taught me so much about how to conduct correct research for my systematic review and how to apply it in real  life settings and my future career as an RD. </a:t>
            </a:r>
          </a:p>
          <a:p>
            <a:pPr algn="l" marL="896582" indent="-448291" lvl="1">
              <a:lnSpc>
                <a:spcPts val="5813"/>
              </a:lnSpc>
              <a:spcBef>
                <a:spcPct val="0"/>
              </a:spcBef>
              <a:buFont typeface="Arial"/>
              <a:buChar char="•"/>
            </a:pPr>
            <a:r>
              <a:rPr lang="en-US" sz="4152">
                <a:solidFill>
                  <a:srgbClr val="FFF6F9"/>
                </a:solidFill>
                <a:latin typeface="Maharlika"/>
                <a:ea typeface="Maharlika"/>
                <a:cs typeface="Maharlika"/>
                <a:sym typeface="Maharlika"/>
              </a:rPr>
              <a:t>I would also like to thank Mrs. Moreman for being the best mentor and teacher over my entire time at Auburn.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sp>
        <p:nvSpPr>
          <p:cNvPr name="TextBox 6" id="6"/>
          <p:cNvSpPr txBox="true"/>
          <p:nvPr/>
        </p:nvSpPr>
        <p:spPr>
          <a:xfrm rot="0">
            <a:off x="5027404" y="1558221"/>
            <a:ext cx="8233192" cy="1418988"/>
          </a:xfrm>
          <a:prstGeom prst="rect">
            <a:avLst/>
          </a:prstGeom>
        </p:spPr>
        <p:txBody>
          <a:bodyPr anchor="t" rtlCol="false" tIns="0" lIns="0" bIns="0" rIns="0">
            <a:spAutoFit/>
          </a:bodyPr>
          <a:lstStyle/>
          <a:p>
            <a:pPr algn="ctr">
              <a:lnSpc>
                <a:spcPts val="10941"/>
              </a:lnSpc>
              <a:spcBef>
                <a:spcPct val="0"/>
              </a:spcBef>
            </a:pPr>
            <a:r>
              <a:rPr lang="en-US" sz="7815">
                <a:solidFill>
                  <a:srgbClr val="FF3578"/>
                </a:solidFill>
                <a:latin typeface="TAN Pearl"/>
                <a:ea typeface="TAN Pearl"/>
                <a:cs typeface="TAN Pearl"/>
                <a:sym typeface="TAN Pearl"/>
              </a:rPr>
              <a:t>References</a:t>
            </a:r>
          </a:p>
        </p:txBody>
      </p:sp>
      <p:sp>
        <p:nvSpPr>
          <p:cNvPr name="TextBox 7" id="7"/>
          <p:cNvSpPr txBox="true"/>
          <p:nvPr/>
        </p:nvSpPr>
        <p:spPr>
          <a:xfrm rot="0">
            <a:off x="514661" y="2715680"/>
            <a:ext cx="17513118" cy="7700646"/>
          </a:xfrm>
          <a:prstGeom prst="rect">
            <a:avLst/>
          </a:prstGeom>
        </p:spPr>
        <p:txBody>
          <a:bodyPr anchor="t" rtlCol="false" tIns="0" lIns="0" bIns="0" rIns="0">
            <a:spAutoFit/>
          </a:bodyPr>
          <a:lstStyle/>
          <a:p>
            <a:pPr algn="ctr">
              <a:lnSpc>
                <a:spcPts val="2379"/>
              </a:lnSpc>
              <a:spcBef>
                <a:spcPct val="0"/>
              </a:spcBef>
            </a:pPr>
          </a:p>
          <a:p>
            <a:pPr algn="ctr">
              <a:lnSpc>
                <a:spcPts val="2379"/>
              </a:lnSpc>
              <a:spcBef>
                <a:spcPct val="0"/>
              </a:spcBef>
            </a:pPr>
            <a:r>
              <a:rPr lang="en-US" sz="1699">
                <a:solidFill>
                  <a:srgbClr val="FF3578"/>
                </a:solidFill>
                <a:latin typeface="Maharlika"/>
                <a:ea typeface="Maharlika"/>
                <a:cs typeface="Maharlika"/>
                <a:sym typeface="Maharlika"/>
              </a:rPr>
              <a:t>Asemi, Z., &amp; Esmaillzadeh, A. (2015). DASH diet, insulin resistance, and serum hs-CRP in polycystic ovary syndrome: A randomized controlled clinical trial. Hormone and Metabolic Research, 47(3), 232–238. </a:t>
            </a:r>
            <a:r>
              <a:rPr lang="en-US" sz="1699" u="sng">
                <a:solidFill>
                  <a:srgbClr val="FF3578"/>
                </a:solidFill>
                <a:latin typeface="Maharlika"/>
                <a:ea typeface="Maharlika"/>
                <a:cs typeface="Maharlika"/>
                <a:sym typeface="Maharlika"/>
                <a:hlinkClick r:id="rId3" tooltip="https://doi.org/10.1055/s-0034-1376990"/>
              </a:rPr>
              <a:t>https://doi.org/10.1055/s-0034-1376990</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Brdar, D., Gunjača, I., Pleić, N., Torlak, V., Knežević, P., Punda, A., Polašek, O., Hayward, C., &amp; Zemunik, T. (2021). The effect of food groups and nutrients on thyroid hormone levels in healthy individuals. Nutrition, 91–92, 111394. </a:t>
            </a:r>
            <a:r>
              <a:rPr lang="en-US" sz="1699" u="sng">
                <a:solidFill>
                  <a:srgbClr val="FF3578"/>
                </a:solidFill>
                <a:latin typeface="Maharlika"/>
                <a:ea typeface="Maharlika"/>
                <a:cs typeface="Maharlika"/>
                <a:sym typeface="Maharlika"/>
                <a:hlinkClick r:id="rId4" tooltip="https://doi.org/10.1016/j.nut.2021.111394"/>
              </a:rPr>
              <a:t>https://doi.org/10.1016/j.nut.2021.111394</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Campbell, T. M., Campbell, E. K., Culakova, E., Blanchard, L. M., Wixom, N., Guido, J. J., Fetten, J., Huston, A., Shayne, M., Janelsins, M. C., Mustian, K. M., Moore, R. G., &amp; Peppone, L. J. (2024). A whole-food, plant-based randomized controlled trial in metastatic breast cancer: Weight, cardiometabolic, and hormonal outcomes. Breast Cancer Research and Treatment, 205(2), 257–266. </a:t>
            </a:r>
            <a:r>
              <a:rPr lang="en-US" sz="1699" u="sng">
                <a:solidFill>
                  <a:srgbClr val="FF3578"/>
                </a:solidFill>
                <a:latin typeface="Maharlika"/>
                <a:ea typeface="Maharlika"/>
                <a:cs typeface="Maharlika"/>
                <a:sym typeface="Maharlika"/>
                <a:hlinkClick r:id="rId5" tooltip="https://doi.org/10.1007/s10549-024-07266-1"/>
              </a:rPr>
              <a:t>https://doi.org/10.1007/s10549-024-07266-1</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Garcia-Leme, J., &amp; Farsky, S. P. (1993). Hormonal control of inflammatory responses. Mediators of Inflammation, 2(3), 181–198. </a:t>
            </a:r>
            <a:r>
              <a:rPr lang="en-US" sz="1699" u="sng">
                <a:solidFill>
                  <a:srgbClr val="FF3578"/>
                </a:solidFill>
                <a:latin typeface="Maharlika"/>
                <a:ea typeface="Maharlika"/>
                <a:cs typeface="Maharlika"/>
                <a:sym typeface="Maharlika"/>
                <a:hlinkClick r:id="rId6" tooltip="https://doi.org/10.1155/S0962935193000250"/>
              </a:rPr>
              <a:t>https://doi.org/10.1155/S0962935193000250</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Karayiannis, D., Kontogianni, M. D., Mendorou, C., Mastrominas, M., &amp; Yiannakouris, N. (2018). Adherence to the Mediterranean diet and IVF success rate among non-obese women attempting fertility. Human Reproduction, 33(3), 494–502. </a:t>
            </a:r>
            <a:r>
              <a:rPr lang="en-US" sz="1699" u="sng">
                <a:solidFill>
                  <a:srgbClr val="FF3578"/>
                </a:solidFill>
                <a:latin typeface="Maharlika"/>
                <a:ea typeface="Maharlika"/>
                <a:cs typeface="Maharlika"/>
                <a:sym typeface="Maharlika"/>
                <a:hlinkClick r:id="rId7" tooltip="https://doi.org/10.1093/humrep/dey003"/>
              </a:rPr>
              <a:t>https://doi.org/10.1093/humrep/dey003</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Malesza, I. J., Malesza, M., Walkowiak, J., Mussin, N., Walkowiak, D., Aringazina, R., Bartkowiak-Wieczorek, J., &amp; Mądry, E. (2021). High-fat, Western-style diet, systemic inflammation, and gut microbiota: A narrative review. Cells, 10(11), 3164. </a:t>
            </a:r>
            <a:r>
              <a:rPr lang="en-US" sz="1699" u="sng">
                <a:solidFill>
                  <a:srgbClr val="FF3578"/>
                </a:solidFill>
                <a:latin typeface="Maharlika"/>
                <a:ea typeface="Maharlika"/>
                <a:cs typeface="Maharlika"/>
                <a:sym typeface="Maharlika"/>
                <a:hlinkClick r:id="rId8" tooltip="https://doi.org/10.3390/cells10113164"/>
              </a:rPr>
              <a:t>https://doi.org/10.3390/cells10113164</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Mentella, M. C., Scaldaferri, F., Ricci, C., Gasbarrini, A., &amp; Miggiano, G. A. D. (2019). Cancer and Mediterranean diet: A review. Nutrients, 11(9), 2059. </a:t>
            </a:r>
            <a:r>
              <a:rPr lang="en-US" sz="1699" u="sng">
                <a:solidFill>
                  <a:srgbClr val="FF3578"/>
                </a:solidFill>
                <a:latin typeface="Maharlika"/>
                <a:ea typeface="Maharlika"/>
                <a:cs typeface="Maharlika"/>
                <a:sym typeface="Maharlika"/>
                <a:hlinkClick r:id="rId9" tooltip="https://doi.org/10.3390/nu11092059"/>
              </a:rPr>
              <a:t>https://doi.org/10.3390/nu11092059</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Mizgier, M., Więckowska, B., Formanowicz, D., Lombardi, G., Brożek, A., Nowicki, M., Durkalec-Michalski, K., Kędzia, W., &amp; Jarząbek-Bielecka, G. (2024). Effects of AIDiet intervention to improve diet quality, immuno-metabolic health in normal and overweight PCOS girls: A pilot study. Scientific Reports, 14(1), 3525. </a:t>
            </a:r>
            <a:r>
              <a:rPr lang="en-US" sz="1699" u="sng">
                <a:solidFill>
                  <a:srgbClr val="FF3578"/>
                </a:solidFill>
                <a:latin typeface="Maharlika"/>
                <a:ea typeface="Maharlika"/>
                <a:cs typeface="Maharlika"/>
                <a:sym typeface="Maharlika"/>
                <a:hlinkClick r:id="rId10" tooltip="https://doi.org/10.1038/s41598-024-54100-1"/>
              </a:rPr>
              <a:t>https://doi.org/10.1038/s41598-024-54100-1</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Roager, H. M., Vogt, J. K., Kristensen, M., Hansen, L. B. S., Ibrügger, S., Mærkedahl, R. B., Bahl, M. I., Lind, M. V., Nielsen, R. L., Frøkiær, H., Gøbel, R. J., Landberg, R., Ross, A. B., Brix, S., Holck, J., Meyer, A. S., Sparholt, M. H., Christensen, A. F., Carvalho, V., Hartmann, B., … Licht, T. R. (2019). Whole grain-rich diet reduces body weight and systemic low-grade inflammation without inducing major changes of the gut microbiome: A randomised cross-over trial. Gut, 68(1), 83–93. </a:t>
            </a:r>
            <a:r>
              <a:rPr lang="en-US" sz="1699" u="sng">
                <a:solidFill>
                  <a:srgbClr val="FF3578"/>
                </a:solidFill>
                <a:latin typeface="Maharlika"/>
                <a:ea typeface="Maharlika"/>
                <a:cs typeface="Maharlika"/>
                <a:sym typeface="Maharlika"/>
                <a:hlinkClick r:id="rId11" tooltip="https://doi.org/10.1136/gutjnl-2017-314786"/>
              </a:rPr>
              <a:t>https://doi.org/10.1136/gutjnl-2017-314786</a:t>
            </a:r>
            <a:r>
              <a:rPr lang="en-US" sz="1699">
                <a:solidFill>
                  <a:srgbClr val="FF3578"/>
                </a:solidFill>
                <a:latin typeface="Maharlika"/>
                <a:ea typeface="Maharlika"/>
                <a:cs typeface="Maharlika"/>
                <a:sym typeface="Maharlika"/>
              </a:rPr>
              <a:t> </a:t>
            </a:r>
          </a:p>
          <a:p>
            <a:pPr algn="ctr">
              <a:lnSpc>
                <a:spcPts val="2379"/>
              </a:lnSpc>
              <a:spcBef>
                <a:spcPct val="0"/>
              </a:spcBef>
            </a:pPr>
            <a:r>
              <a:rPr lang="en-US" sz="1699">
                <a:solidFill>
                  <a:srgbClr val="FF3578"/>
                </a:solidFill>
                <a:latin typeface="Maharlika"/>
                <a:ea typeface="Maharlika"/>
                <a:cs typeface="Maharlika"/>
                <a:sym typeface="Maharlika"/>
              </a:rPr>
              <a:t>Salama, A. A., Amine, E. K., Salem, H. A., &amp; Abd El Fattah, N. K. (2015). Anti-inflammatory dietary combo in overweight and obese women with polycystic ovary syndrome. North American Journal of Medical Sciences, 7(7), 310–316. </a:t>
            </a:r>
            <a:r>
              <a:rPr lang="en-US" sz="1699" u="sng">
                <a:solidFill>
                  <a:srgbClr val="FF3578"/>
                </a:solidFill>
                <a:latin typeface="Maharlika"/>
                <a:ea typeface="Maharlika"/>
                <a:cs typeface="Maharlika"/>
                <a:sym typeface="Maharlika"/>
                <a:hlinkClick r:id="rId12" tooltip="https://doi.org/10.4103/1947-2714.161246"/>
              </a:rPr>
              <a:t>https://doi.org/10.4103/1947-2714.161246</a:t>
            </a:r>
            <a:r>
              <a:rPr lang="en-US" sz="1699">
                <a:solidFill>
                  <a:srgbClr val="FF3578"/>
                </a:solidFill>
                <a:latin typeface="Maharlika"/>
                <a:ea typeface="Maharlika"/>
                <a:cs typeface="Maharlika"/>
                <a:sym typeface="Maharlika"/>
              </a:rPr>
              <a:t> </a:t>
            </a:r>
          </a:p>
          <a:p>
            <a:pPr algn="ctr">
              <a:lnSpc>
                <a:spcPts val="2379"/>
              </a:lnSpc>
              <a:spcBef>
                <a:spcPct val="0"/>
              </a:spcBef>
            </a:pPr>
          </a:p>
          <a:p>
            <a:pPr algn="ctr">
              <a:lnSpc>
                <a:spcPts val="2379"/>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CONCLUSION</a:t>
            </a:r>
          </a:p>
        </p:txBody>
      </p:sp>
      <p:grpSp>
        <p:nvGrpSpPr>
          <p:cNvPr name="Group 6" id="6"/>
          <p:cNvGrpSpPr/>
          <p:nvPr/>
        </p:nvGrpSpPr>
        <p:grpSpPr>
          <a:xfrm rot="0">
            <a:off x="1028700" y="6644309"/>
            <a:ext cx="16230600" cy="2613991"/>
            <a:chOff x="0" y="0"/>
            <a:chExt cx="4274726" cy="688459"/>
          </a:xfrm>
        </p:grpSpPr>
        <p:sp>
          <p:nvSpPr>
            <p:cNvPr name="Freeform 7" id="7"/>
            <p:cNvSpPr/>
            <p:nvPr/>
          </p:nvSpPr>
          <p:spPr>
            <a:xfrm flipH="false" flipV="false" rot="0">
              <a:off x="0" y="0"/>
              <a:ext cx="4274726" cy="688459"/>
            </a:xfrm>
            <a:custGeom>
              <a:avLst/>
              <a:gdLst/>
              <a:ahLst/>
              <a:cxnLst/>
              <a:rect r="r" b="b" t="t" l="l"/>
              <a:pathLst>
                <a:path h="688459" w="4274726">
                  <a:moveTo>
                    <a:pt x="16218" y="0"/>
                  </a:moveTo>
                  <a:lnTo>
                    <a:pt x="4258508" y="0"/>
                  </a:lnTo>
                  <a:cubicBezTo>
                    <a:pt x="4267465" y="0"/>
                    <a:pt x="4274726" y="7261"/>
                    <a:pt x="4274726" y="16218"/>
                  </a:cubicBezTo>
                  <a:lnTo>
                    <a:pt x="4274726" y="672241"/>
                  </a:lnTo>
                  <a:cubicBezTo>
                    <a:pt x="4274726" y="681198"/>
                    <a:pt x="4267465" y="688459"/>
                    <a:pt x="4258508" y="688459"/>
                  </a:cubicBezTo>
                  <a:lnTo>
                    <a:pt x="16218" y="688459"/>
                  </a:lnTo>
                  <a:cubicBezTo>
                    <a:pt x="7261" y="688459"/>
                    <a:pt x="0" y="681198"/>
                    <a:pt x="0" y="672241"/>
                  </a:cubicBezTo>
                  <a:lnTo>
                    <a:pt x="0" y="16218"/>
                  </a:lnTo>
                  <a:cubicBezTo>
                    <a:pt x="0" y="7261"/>
                    <a:pt x="7261" y="0"/>
                    <a:pt x="16218" y="0"/>
                  </a:cubicBezTo>
                  <a:close/>
                </a:path>
              </a:pathLst>
            </a:custGeom>
            <a:solidFill>
              <a:srgbClr val="FF3578"/>
            </a:solidFill>
          </p:spPr>
        </p:sp>
        <p:sp>
          <p:nvSpPr>
            <p:cNvPr name="TextBox 8" id="8"/>
            <p:cNvSpPr txBox="true"/>
            <p:nvPr/>
          </p:nvSpPr>
          <p:spPr>
            <a:xfrm>
              <a:off x="0" y="-66675"/>
              <a:ext cx="4274726" cy="755134"/>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5380739" y="1758792"/>
            <a:ext cx="7526522" cy="2482609"/>
          </a:xfrm>
          <a:prstGeom prst="rect">
            <a:avLst/>
          </a:prstGeom>
        </p:spPr>
        <p:txBody>
          <a:bodyPr anchor="t" rtlCol="false" tIns="0" lIns="0" bIns="0" rIns="0">
            <a:spAutoFit/>
          </a:bodyPr>
          <a:lstStyle/>
          <a:p>
            <a:pPr algn="ctr">
              <a:lnSpc>
                <a:spcPts val="19230"/>
              </a:lnSpc>
              <a:spcBef>
                <a:spcPct val="0"/>
              </a:spcBef>
            </a:pPr>
            <a:r>
              <a:rPr lang="en-US" sz="13735">
                <a:solidFill>
                  <a:srgbClr val="FF3578"/>
                </a:solidFill>
                <a:latin typeface="TAN Pearl"/>
                <a:ea typeface="TAN Pearl"/>
                <a:cs typeface="TAN Pearl"/>
                <a:sym typeface="TAN Pearl"/>
              </a:rPr>
              <a:t>Thank</a:t>
            </a:r>
          </a:p>
        </p:txBody>
      </p:sp>
      <p:sp>
        <p:nvSpPr>
          <p:cNvPr name="TextBox 10" id="10"/>
          <p:cNvSpPr txBox="true"/>
          <p:nvPr/>
        </p:nvSpPr>
        <p:spPr>
          <a:xfrm rot="0">
            <a:off x="6189639" y="3850876"/>
            <a:ext cx="5908722" cy="2482609"/>
          </a:xfrm>
          <a:prstGeom prst="rect">
            <a:avLst/>
          </a:prstGeom>
        </p:spPr>
        <p:txBody>
          <a:bodyPr anchor="t" rtlCol="false" tIns="0" lIns="0" bIns="0" rIns="0">
            <a:spAutoFit/>
          </a:bodyPr>
          <a:lstStyle/>
          <a:p>
            <a:pPr algn="ctr">
              <a:lnSpc>
                <a:spcPts val="19230"/>
              </a:lnSpc>
              <a:spcBef>
                <a:spcPct val="0"/>
              </a:spcBef>
            </a:pPr>
            <a:r>
              <a:rPr lang="en-US" sz="13735">
                <a:solidFill>
                  <a:srgbClr val="FF3578"/>
                </a:solidFill>
                <a:latin typeface="TAN Pearl"/>
                <a:ea typeface="TAN Pearl"/>
                <a:cs typeface="TAN Pearl"/>
                <a:sym typeface="TAN Pearl"/>
              </a:rPr>
              <a:t>You!</a:t>
            </a:r>
          </a:p>
        </p:txBody>
      </p:sp>
      <p:sp>
        <p:nvSpPr>
          <p:cNvPr name="TextBox 11" id="11"/>
          <p:cNvSpPr txBox="true"/>
          <p:nvPr/>
        </p:nvSpPr>
        <p:spPr>
          <a:xfrm rot="0">
            <a:off x="2564816" y="7114535"/>
            <a:ext cx="13690504" cy="2316723"/>
          </a:xfrm>
          <a:prstGeom prst="rect">
            <a:avLst/>
          </a:prstGeom>
        </p:spPr>
        <p:txBody>
          <a:bodyPr anchor="t" rtlCol="false" tIns="0" lIns="0" bIns="0" rIns="0">
            <a:spAutoFit/>
          </a:bodyPr>
          <a:lstStyle/>
          <a:p>
            <a:pPr algn="ctr">
              <a:lnSpc>
                <a:spcPts val="6064"/>
              </a:lnSpc>
            </a:pPr>
            <a:r>
              <a:rPr lang="en-US" sz="4331">
                <a:solidFill>
                  <a:srgbClr val="FFFFFF"/>
                </a:solidFill>
                <a:latin typeface="Maharlika"/>
                <a:ea typeface="Maharlika"/>
                <a:cs typeface="Maharlika"/>
                <a:sym typeface="Maharlika"/>
              </a:rPr>
              <a:t>Thank you so much for your attention. I'm happy to answer any questions!</a:t>
            </a:r>
          </a:p>
          <a:p>
            <a:pPr algn="ctr">
              <a:lnSpc>
                <a:spcPts val="6064"/>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688752" y="2217859"/>
            <a:ext cx="8455248" cy="7777860"/>
            <a:chOff x="0" y="0"/>
            <a:chExt cx="2226896" cy="2048490"/>
          </a:xfrm>
        </p:grpSpPr>
        <p:sp>
          <p:nvSpPr>
            <p:cNvPr name="Freeform 3" id="3"/>
            <p:cNvSpPr/>
            <p:nvPr/>
          </p:nvSpPr>
          <p:spPr>
            <a:xfrm flipH="false" flipV="false" rot="0">
              <a:off x="0" y="0"/>
              <a:ext cx="2226896" cy="2048490"/>
            </a:xfrm>
            <a:custGeom>
              <a:avLst/>
              <a:gdLst/>
              <a:ahLst/>
              <a:cxnLst/>
              <a:rect r="r" b="b" t="t" l="l"/>
              <a:pathLst>
                <a:path h="2048490" w="2226896">
                  <a:moveTo>
                    <a:pt x="45782" y="0"/>
                  </a:moveTo>
                  <a:lnTo>
                    <a:pt x="2181115" y="0"/>
                  </a:lnTo>
                  <a:cubicBezTo>
                    <a:pt x="2193257" y="0"/>
                    <a:pt x="2204901" y="4823"/>
                    <a:pt x="2213487" y="13409"/>
                  </a:cubicBezTo>
                  <a:cubicBezTo>
                    <a:pt x="2222073" y="21995"/>
                    <a:pt x="2226896" y="33640"/>
                    <a:pt x="2226896" y="45782"/>
                  </a:cubicBezTo>
                  <a:lnTo>
                    <a:pt x="2226896" y="2002708"/>
                  </a:lnTo>
                  <a:cubicBezTo>
                    <a:pt x="2226896" y="2027993"/>
                    <a:pt x="2206399" y="2048490"/>
                    <a:pt x="2181115" y="2048490"/>
                  </a:cubicBezTo>
                  <a:lnTo>
                    <a:pt x="45782" y="2048490"/>
                  </a:lnTo>
                  <a:cubicBezTo>
                    <a:pt x="20497" y="2048490"/>
                    <a:pt x="0" y="2027993"/>
                    <a:pt x="0" y="2002708"/>
                  </a:cubicBezTo>
                  <a:lnTo>
                    <a:pt x="0" y="45782"/>
                  </a:lnTo>
                  <a:cubicBezTo>
                    <a:pt x="0" y="33640"/>
                    <a:pt x="4823" y="21995"/>
                    <a:pt x="13409" y="13409"/>
                  </a:cubicBezTo>
                  <a:cubicBezTo>
                    <a:pt x="21995" y="4823"/>
                    <a:pt x="33640" y="0"/>
                    <a:pt x="45782" y="0"/>
                  </a:cubicBezTo>
                  <a:close/>
                </a:path>
              </a:pathLst>
            </a:custGeom>
            <a:solidFill>
              <a:srgbClr val="FFB5CE"/>
            </a:solidFill>
          </p:spPr>
        </p:sp>
        <p:sp>
          <p:nvSpPr>
            <p:cNvPr name="TextBox 4" id="4"/>
            <p:cNvSpPr txBox="true"/>
            <p:nvPr/>
          </p:nvSpPr>
          <p:spPr>
            <a:xfrm>
              <a:off x="0" y="-66675"/>
              <a:ext cx="2226896" cy="211516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14661" y="536650"/>
            <a:ext cx="17258678" cy="984100"/>
            <a:chOff x="0" y="0"/>
            <a:chExt cx="4545495" cy="259187"/>
          </a:xfrm>
        </p:grpSpPr>
        <p:sp>
          <p:nvSpPr>
            <p:cNvPr name="Freeform 6" id="6"/>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6274739" y="753032"/>
            <a:ext cx="6082848"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9" id="9"/>
          <p:cNvSpPr txBox="true"/>
          <p:nvPr/>
        </p:nvSpPr>
        <p:spPr>
          <a:xfrm rot="0">
            <a:off x="2319642" y="2523178"/>
            <a:ext cx="5544502" cy="734124"/>
          </a:xfrm>
          <a:prstGeom prst="rect">
            <a:avLst/>
          </a:prstGeom>
        </p:spPr>
        <p:txBody>
          <a:bodyPr anchor="t" rtlCol="false" tIns="0" lIns="0" bIns="0" rIns="0">
            <a:spAutoFit/>
          </a:bodyPr>
          <a:lstStyle/>
          <a:p>
            <a:pPr algn="l">
              <a:lnSpc>
                <a:spcPts val="5736"/>
              </a:lnSpc>
              <a:spcBef>
                <a:spcPct val="0"/>
              </a:spcBef>
            </a:pPr>
            <a:r>
              <a:rPr lang="en-US" sz="4097">
                <a:solidFill>
                  <a:srgbClr val="FFF6F9"/>
                </a:solidFill>
                <a:latin typeface="TAN Pearl"/>
                <a:ea typeface="TAN Pearl"/>
                <a:cs typeface="TAN Pearl"/>
                <a:sym typeface="TAN Pearl"/>
              </a:rPr>
              <a:t>Pathophysiology</a:t>
            </a:r>
          </a:p>
        </p:txBody>
      </p:sp>
      <p:sp>
        <p:nvSpPr>
          <p:cNvPr name="TextBox 10" id="10"/>
          <p:cNvSpPr txBox="true"/>
          <p:nvPr/>
        </p:nvSpPr>
        <p:spPr>
          <a:xfrm rot="0">
            <a:off x="688752" y="3316366"/>
            <a:ext cx="7990291" cy="7304052"/>
          </a:xfrm>
          <a:prstGeom prst="rect">
            <a:avLst/>
          </a:prstGeom>
        </p:spPr>
        <p:txBody>
          <a:bodyPr anchor="t" rtlCol="false" tIns="0" lIns="0" bIns="0" rIns="0">
            <a:spAutoFit/>
          </a:bodyPr>
          <a:lstStyle/>
          <a:p>
            <a:pPr algn="l" marL="747900" indent="-373950" lvl="1">
              <a:lnSpc>
                <a:spcPts val="4849"/>
              </a:lnSpc>
              <a:buFont typeface="Arial"/>
              <a:buChar char="•"/>
            </a:pPr>
            <a:r>
              <a:rPr lang="en-US" sz="3464">
                <a:solidFill>
                  <a:srgbClr val="FFF6F9"/>
                </a:solidFill>
                <a:latin typeface="Maharlika"/>
                <a:ea typeface="Maharlika"/>
                <a:cs typeface="Maharlika"/>
                <a:sym typeface="Maharlika"/>
              </a:rPr>
              <a:t>PCOS: Characterized by insulin resistance and irregular ovulation. </a:t>
            </a:r>
            <a:r>
              <a:rPr lang="en-US" sz="3464">
                <a:solidFill>
                  <a:srgbClr val="FFF6F9"/>
                </a:solidFill>
                <a:latin typeface="Maharlika"/>
                <a:ea typeface="Maharlika"/>
                <a:cs typeface="Maharlika"/>
                <a:sym typeface="Maharlika"/>
              </a:rPr>
              <a:t> </a:t>
            </a:r>
          </a:p>
          <a:p>
            <a:pPr algn="l" marL="747900" indent="-373950" lvl="1">
              <a:lnSpc>
                <a:spcPts val="4849"/>
              </a:lnSpc>
              <a:buFont typeface="Arial"/>
              <a:buChar char="•"/>
            </a:pPr>
            <a:r>
              <a:rPr lang="en-US" sz="3464">
                <a:solidFill>
                  <a:srgbClr val="FFF6F9"/>
                </a:solidFill>
                <a:latin typeface="Maharlika"/>
                <a:ea typeface="Maharlika"/>
                <a:cs typeface="Maharlika"/>
                <a:sym typeface="Maharlika"/>
              </a:rPr>
              <a:t>Hypo</a:t>
            </a:r>
            <a:r>
              <a:rPr lang="en-US" sz="3464">
                <a:solidFill>
                  <a:srgbClr val="FFF6F9"/>
                </a:solidFill>
                <a:latin typeface="Maharlika"/>
                <a:ea typeface="Maharlika"/>
                <a:cs typeface="Maharlika"/>
                <a:sym typeface="Maharlika"/>
              </a:rPr>
              <a:t>thyroidism: Often autoimmune (Hashimoto’s); affects metabolism, menstrual regularity, and ovulation.</a:t>
            </a:r>
          </a:p>
          <a:p>
            <a:pPr algn="l" marL="747900" indent="-373950" lvl="1">
              <a:lnSpc>
                <a:spcPts val="4849"/>
              </a:lnSpc>
              <a:buFont typeface="Arial"/>
              <a:buChar char="•"/>
            </a:pPr>
            <a:r>
              <a:rPr lang="en-US" sz="3464">
                <a:solidFill>
                  <a:srgbClr val="FFF6F9"/>
                </a:solidFill>
                <a:latin typeface="Maharlika"/>
                <a:ea typeface="Maharlika"/>
                <a:cs typeface="Maharlika"/>
                <a:sym typeface="Maharlika"/>
              </a:rPr>
              <a:t>Infert</a:t>
            </a:r>
            <a:r>
              <a:rPr lang="en-US" sz="3464">
                <a:solidFill>
                  <a:srgbClr val="FFF6F9"/>
                </a:solidFill>
                <a:latin typeface="Maharlika"/>
                <a:ea typeface="Maharlika"/>
                <a:cs typeface="Maharlika"/>
                <a:sym typeface="Maharlika"/>
              </a:rPr>
              <a:t>ility: Hormone imbalance (e.g., LH/FSH, TSH), inflammation, and poor egg quality are common contributors. </a:t>
            </a:r>
          </a:p>
          <a:p>
            <a:pPr algn="l">
              <a:lnSpc>
                <a:spcPts val="4849"/>
              </a:lnSpc>
            </a:pPr>
          </a:p>
        </p:txBody>
      </p:sp>
      <p:grpSp>
        <p:nvGrpSpPr>
          <p:cNvPr name="Group 11" id="11"/>
          <p:cNvGrpSpPr/>
          <p:nvPr/>
        </p:nvGrpSpPr>
        <p:grpSpPr>
          <a:xfrm rot="0">
            <a:off x="9665225" y="2217859"/>
            <a:ext cx="8108114" cy="7777860"/>
            <a:chOff x="0" y="0"/>
            <a:chExt cx="2135470" cy="2048490"/>
          </a:xfrm>
        </p:grpSpPr>
        <p:sp>
          <p:nvSpPr>
            <p:cNvPr name="Freeform 12" id="12"/>
            <p:cNvSpPr/>
            <p:nvPr/>
          </p:nvSpPr>
          <p:spPr>
            <a:xfrm flipH="false" flipV="false" rot="0">
              <a:off x="0" y="0"/>
              <a:ext cx="2135470" cy="2048490"/>
            </a:xfrm>
            <a:custGeom>
              <a:avLst/>
              <a:gdLst/>
              <a:ahLst/>
              <a:cxnLst/>
              <a:rect r="r" b="b" t="t" l="l"/>
              <a:pathLst>
                <a:path h="2048490" w="2135470">
                  <a:moveTo>
                    <a:pt x="47742" y="0"/>
                  </a:moveTo>
                  <a:lnTo>
                    <a:pt x="2087728" y="0"/>
                  </a:lnTo>
                  <a:cubicBezTo>
                    <a:pt x="2114096" y="0"/>
                    <a:pt x="2135470" y="21375"/>
                    <a:pt x="2135470" y="47742"/>
                  </a:cubicBezTo>
                  <a:lnTo>
                    <a:pt x="2135470" y="2000748"/>
                  </a:lnTo>
                  <a:cubicBezTo>
                    <a:pt x="2135470" y="2027115"/>
                    <a:pt x="2114096" y="2048490"/>
                    <a:pt x="2087728" y="2048490"/>
                  </a:cubicBezTo>
                  <a:lnTo>
                    <a:pt x="47742" y="2048490"/>
                  </a:lnTo>
                  <a:cubicBezTo>
                    <a:pt x="21375" y="2048490"/>
                    <a:pt x="0" y="2027115"/>
                    <a:pt x="0" y="2000748"/>
                  </a:cubicBezTo>
                  <a:lnTo>
                    <a:pt x="0" y="47742"/>
                  </a:lnTo>
                  <a:cubicBezTo>
                    <a:pt x="0" y="21375"/>
                    <a:pt x="21375" y="0"/>
                    <a:pt x="47742" y="0"/>
                  </a:cubicBezTo>
                  <a:close/>
                </a:path>
              </a:pathLst>
            </a:custGeom>
            <a:solidFill>
              <a:srgbClr val="FFB5CE"/>
            </a:solidFill>
          </p:spPr>
        </p:sp>
        <p:sp>
          <p:nvSpPr>
            <p:cNvPr name="TextBox 13" id="13"/>
            <p:cNvSpPr txBox="true"/>
            <p:nvPr/>
          </p:nvSpPr>
          <p:spPr>
            <a:xfrm>
              <a:off x="0" y="-66675"/>
              <a:ext cx="2135470" cy="2115165"/>
            </a:xfrm>
            <a:prstGeom prst="rect">
              <a:avLst/>
            </a:prstGeom>
          </p:spPr>
          <p:txBody>
            <a:bodyPr anchor="ctr" rtlCol="false" tIns="50800" lIns="50800" bIns="50800" rIns="50800"/>
            <a:lstStyle/>
            <a:p>
              <a:pPr algn="ctr">
                <a:lnSpc>
                  <a:spcPts val="2659"/>
                </a:lnSpc>
              </a:pPr>
            </a:p>
          </p:txBody>
        </p:sp>
      </p:grpSp>
      <p:sp>
        <p:nvSpPr>
          <p:cNvPr name="TextBox 14" id="14"/>
          <p:cNvSpPr txBox="true"/>
          <p:nvPr/>
        </p:nvSpPr>
        <p:spPr>
          <a:xfrm rot="0">
            <a:off x="11806393" y="2523178"/>
            <a:ext cx="4290555" cy="734124"/>
          </a:xfrm>
          <a:prstGeom prst="rect">
            <a:avLst/>
          </a:prstGeom>
        </p:spPr>
        <p:txBody>
          <a:bodyPr anchor="t" rtlCol="false" tIns="0" lIns="0" bIns="0" rIns="0">
            <a:spAutoFit/>
          </a:bodyPr>
          <a:lstStyle/>
          <a:p>
            <a:pPr algn="l">
              <a:lnSpc>
                <a:spcPts val="5736"/>
              </a:lnSpc>
              <a:spcBef>
                <a:spcPct val="0"/>
              </a:spcBef>
            </a:pPr>
            <a:r>
              <a:rPr lang="en-US" sz="4097">
                <a:solidFill>
                  <a:srgbClr val="FFF6F9"/>
                </a:solidFill>
                <a:latin typeface="TAN Pearl"/>
                <a:ea typeface="TAN Pearl"/>
                <a:cs typeface="TAN Pearl"/>
                <a:sym typeface="TAN Pearl"/>
              </a:rPr>
              <a:t>Prevalence</a:t>
            </a:r>
          </a:p>
        </p:txBody>
      </p:sp>
      <p:sp>
        <p:nvSpPr>
          <p:cNvPr name="TextBox 15" id="15"/>
          <p:cNvSpPr txBox="true"/>
          <p:nvPr/>
        </p:nvSpPr>
        <p:spPr>
          <a:xfrm rot="0">
            <a:off x="9316163" y="3306841"/>
            <a:ext cx="8245252" cy="6406940"/>
          </a:xfrm>
          <a:prstGeom prst="rect">
            <a:avLst/>
          </a:prstGeom>
        </p:spPr>
        <p:txBody>
          <a:bodyPr anchor="t" rtlCol="false" tIns="0" lIns="0" bIns="0" rIns="0">
            <a:spAutoFit/>
          </a:bodyPr>
          <a:lstStyle/>
          <a:p>
            <a:pPr algn="l" marL="786379" indent="-393189" lvl="1">
              <a:lnSpc>
                <a:spcPts val="5099"/>
              </a:lnSpc>
              <a:buFont typeface="Arial"/>
              <a:buChar char="•"/>
            </a:pPr>
            <a:r>
              <a:rPr lang="en-US" sz="3642">
                <a:solidFill>
                  <a:srgbClr val="FFF6F9"/>
                </a:solidFill>
                <a:latin typeface="Maharlika"/>
                <a:ea typeface="Maharlika"/>
                <a:cs typeface="Maharlika"/>
                <a:sym typeface="Maharlika"/>
              </a:rPr>
              <a:t>PCOS: Affects ~10–13% of reprodu</a:t>
            </a:r>
            <a:r>
              <a:rPr lang="en-US" sz="3642">
                <a:solidFill>
                  <a:srgbClr val="FFF6F9"/>
                </a:solidFill>
                <a:latin typeface="Maharlika"/>
                <a:ea typeface="Maharlika"/>
                <a:cs typeface="Maharlika"/>
                <a:sym typeface="Maharlika"/>
              </a:rPr>
              <a:t>ctive-age women.</a:t>
            </a:r>
          </a:p>
          <a:p>
            <a:pPr algn="l" marL="786379" indent="-393189" lvl="1">
              <a:lnSpc>
                <a:spcPts val="5099"/>
              </a:lnSpc>
              <a:buFont typeface="Arial"/>
              <a:buChar char="•"/>
            </a:pPr>
            <a:r>
              <a:rPr lang="en-US" sz="3642">
                <a:solidFill>
                  <a:srgbClr val="FFF6F9"/>
                </a:solidFill>
                <a:latin typeface="Maharlika"/>
                <a:ea typeface="Maharlika"/>
                <a:cs typeface="Maharlika"/>
                <a:sym typeface="Maharlika"/>
              </a:rPr>
              <a:t>Hypo</a:t>
            </a:r>
            <a:r>
              <a:rPr lang="en-US" sz="3642">
                <a:solidFill>
                  <a:srgbClr val="FFF6F9"/>
                </a:solidFill>
                <a:latin typeface="Maharlika"/>
                <a:ea typeface="Maharlika"/>
                <a:cs typeface="Maharlika"/>
                <a:sym typeface="Maharlika"/>
              </a:rPr>
              <a:t>thyroidism: Impacts ~5% of women. </a:t>
            </a:r>
          </a:p>
          <a:p>
            <a:pPr algn="l" marL="786379" indent="-393189" lvl="1">
              <a:lnSpc>
                <a:spcPts val="5099"/>
              </a:lnSpc>
              <a:buFont typeface="Arial"/>
              <a:buChar char="•"/>
            </a:pPr>
            <a:r>
              <a:rPr lang="en-US" sz="3642">
                <a:solidFill>
                  <a:srgbClr val="FFF6F9"/>
                </a:solidFill>
                <a:latin typeface="Maharlika"/>
                <a:ea typeface="Maharlika"/>
                <a:cs typeface="Maharlika"/>
                <a:sym typeface="Maharlika"/>
              </a:rPr>
              <a:t>Infert</a:t>
            </a:r>
            <a:r>
              <a:rPr lang="en-US" sz="3642">
                <a:solidFill>
                  <a:srgbClr val="FFF6F9"/>
                </a:solidFill>
                <a:latin typeface="Maharlika"/>
                <a:ea typeface="Maharlika"/>
                <a:cs typeface="Maharlika"/>
                <a:sym typeface="Maharlika"/>
              </a:rPr>
              <a:t>ility: ~11% of women experience infertility (CDC); 30–40% of female infertility cases are linked to hormone disorders like PCOS or thyroid dysfunction.</a:t>
            </a:r>
          </a:p>
          <a:p>
            <a:pPr algn="l">
              <a:lnSpc>
                <a:spcPts val="509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7678347" y="2217859"/>
            <a:ext cx="9580953" cy="7040441"/>
            <a:chOff x="0" y="0"/>
            <a:chExt cx="2523379" cy="1854272"/>
          </a:xfrm>
        </p:grpSpPr>
        <p:sp>
          <p:nvSpPr>
            <p:cNvPr name="Freeform 3" id="3"/>
            <p:cNvSpPr/>
            <p:nvPr/>
          </p:nvSpPr>
          <p:spPr>
            <a:xfrm flipH="false" flipV="false" rot="0">
              <a:off x="0" y="0"/>
              <a:ext cx="2523379" cy="1854272"/>
            </a:xfrm>
            <a:custGeom>
              <a:avLst/>
              <a:gdLst/>
              <a:ahLst/>
              <a:cxnLst/>
              <a:rect r="r" b="b" t="t" l="l"/>
              <a:pathLst>
                <a:path h="1854272" w="2523379">
                  <a:moveTo>
                    <a:pt x="40403" y="0"/>
                  </a:moveTo>
                  <a:lnTo>
                    <a:pt x="2482976" y="0"/>
                  </a:lnTo>
                  <a:cubicBezTo>
                    <a:pt x="2505290" y="0"/>
                    <a:pt x="2523379" y="18089"/>
                    <a:pt x="2523379" y="40403"/>
                  </a:cubicBezTo>
                  <a:lnTo>
                    <a:pt x="2523379" y="1813870"/>
                  </a:lnTo>
                  <a:cubicBezTo>
                    <a:pt x="2523379" y="1824585"/>
                    <a:pt x="2519122" y="1834862"/>
                    <a:pt x="2511545" y="1842439"/>
                  </a:cubicBezTo>
                  <a:cubicBezTo>
                    <a:pt x="2503968" y="1850016"/>
                    <a:pt x="2493691" y="1854272"/>
                    <a:pt x="2482976" y="1854272"/>
                  </a:cubicBezTo>
                  <a:lnTo>
                    <a:pt x="40403" y="1854272"/>
                  </a:lnTo>
                  <a:cubicBezTo>
                    <a:pt x="18089" y="1854272"/>
                    <a:pt x="0" y="1836184"/>
                    <a:pt x="0" y="1813870"/>
                  </a:cubicBezTo>
                  <a:lnTo>
                    <a:pt x="0" y="40403"/>
                  </a:lnTo>
                  <a:cubicBezTo>
                    <a:pt x="0" y="29687"/>
                    <a:pt x="4257" y="19411"/>
                    <a:pt x="11834" y="11834"/>
                  </a:cubicBezTo>
                  <a:cubicBezTo>
                    <a:pt x="19411" y="4257"/>
                    <a:pt x="29687" y="0"/>
                    <a:pt x="40403" y="0"/>
                  </a:cubicBezTo>
                  <a:close/>
                </a:path>
              </a:pathLst>
            </a:custGeom>
            <a:solidFill>
              <a:srgbClr val="FFB5CE"/>
            </a:solidFill>
          </p:spPr>
        </p:sp>
        <p:sp>
          <p:nvSpPr>
            <p:cNvPr name="TextBox 4" id="4"/>
            <p:cNvSpPr txBox="true"/>
            <p:nvPr/>
          </p:nvSpPr>
          <p:spPr>
            <a:xfrm>
              <a:off x="0" y="-66675"/>
              <a:ext cx="2523379" cy="192094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514661" y="536650"/>
            <a:ext cx="17258678" cy="984100"/>
            <a:chOff x="0" y="0"/>
            <a:chExt cx="4545495" cy="259187"/>
          </a:xfrm>
        </p:grpSpPr>
        <p:sp>
          <p:nvSpPr>
            <p:cNvPr name="Freeform 6" id="6"/>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991693" y="2217859"/>
            <a:ext cx="6132901" cy="6974773"/>
            <a:chOff x="0" y="0"/>
            <a:chExt cx="950147" cy="1080575"/>
          </a:xfrm>
        </p:grpSpPr>
        <p:sp>
          <p:nvSpPr>
            <p:cNvPr name="Freeform 9" id="9"/>
            <p:cNvSpPr/>
            <p:nvPr/>
          </p:nvSpPr>
          <p:spPr>
            <a:xfrm flipH="false" flipV="false" rot="0">
              <a:off x="0" y="0"/>
              <a:ext cx="950147" cy="1080575"/>
            </a:xfrm>
            <a:custGeom>
              <a:avLst/>
              <a:gdLst/>
              <a:ahLst/>
              <a:cxnLst/>
              <a:rect r="r" b="b" t="t" l="l"/>
              <a:pathLst>
                <a:path h="1080575" w="950147">
                  <a:moveTo>
                    <a:pt x="63118" y="0"/>
                  </a:moveTo>
                  <a:lnTo>
                    <a:pt x="887029" y="0"/>
                  </a:lnTo>
                  <a:cubicBezTo>
                    <a:pt x="921888" y="0"/>
                    <a:pt x="950147" y="28259"/>
                    <a:pt x="950147" y="63118"/>
                  </a:cubicBezTo>
                  <a:lnTo>
                    <a:pt x="950147" y="1017457"/>
                  </a:lnTo>
                  <a:cubicBezTo>
                    <a:pt x="950147" y="1034197"/>
                    <a:pt x="943497" y="1050251"/>
                    <a:pt x="931660" y="1062088"/>
                  </a:cubicBezTo>
                  <a:cubicBezTo>
                    <a:pt x="919823" y="1073925"/>
                    <a:pt x="903769" y="1080575"/>
                    <a:pt x="887029" y="1080575"/>
                  </a:cubicBezTo>
                  <a:lnTo>
                    <a:pt x="63118" y="1080575"/>
                  </a:lnTo>
                  <a:cubicBezTo>
                    <a:pt x="46378" y="1080575"/>
                    <a:pt x="30324" y="1073925"/>
                    <a:pt x="18487" y="1062088"/>
                  </a:cubicBezTo>
                  <a:cubicBezTo>
                    <a:pt x="6650" y="1050251"/>
                    <a:pt x="0" y="1034197"/>
                    <a:pt x="0" y="1017457"/>
                  </a:cubicBezTo>
                  <a:lnTo>
                    <a:pt x="0" y="63118"/>
                  </a:lnTo>
                  <a:cubicBezTo>
                    <a:pt x="0" y="28259"/>
                    <a:pt x="28259" y="0"/>
                    <a:pt x="63118" y="0"/>
                  </a:cubicBezTo>
                  <a:close/>
                </a:path>
              </a:pathLst>
            </a:custGeom>
            <a:solidFill>
              <a:srgbClr val="FF3578"/>
            </a:solidFill>
            <a:ln w="12700" cap="rnd">
              <a:solidFill>
                <a:srgbClr val="000000"/>
              </a:solidFill>
              <a:prstDash val="solid"/>
              <a:round/>
            </a:ln>
          </p:spPr>
        </p:sp>
      </p:grpSp>
      <p:sp>
        <p:nvSpPr>
          <p:cNvPr name="Freeform 10" id="10"/>
          <p:cNvSpPr/>
          <p:nvPr/>
        </p:nvSpPr>
        <p:spPr>
          <a:xfrm flipH="false" flipV="false" rot="0">
            <a:off x="1444736" y="2666767"/>
            <a:ext cx="2613408" cy="3071312"/>
          </a:xfrm>
          <a:custGeom>
            <a:avLst/>
            <a:gdLst/>
            <a:ahLst/>
            <a:cxnLst/>
            <a:rect r="r" b="b" t="t" l="l"/>
            <a:pathLst>
              <a:path h="3071312" w="2613408">
                <a:moveTo>
                  <a:pt x="0" y="0"/>
                </a:moveTo>
                <a:lnTo>
                  <a:pt x="2613408" y="0"/>
                </a:lnTo>
                <a:lnTo>
                  <a:pt x="2613408" y="3071313"/>
                </a:lnTo>
                <a:lnTo>
                  <a:pt x="0" y="30713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4333301" y="5705246"/>
            <a:ext cx="1546115" cy="2834544"/>
          </a:xfrm>
          <a:custGeom>
            <a:avLst/>
            <a:gdLst/>
            <a:ahLst/>
            <a:cxnLst/>
            <a:rect r="r" b="b" t="t" l="l"/>
            <a:pathLst>
              <a:path h="2834544" w="1546115">
                <a:moveTo>
                  <a:pt x="0" y="0"/>
                </a:moveTo>
                <a:lnTo>
                  <a:pt x="1546115" y="0"/>
                </a:lnTo>
                <a:lnTo>
                  <a:pt x="1546115" y="2834544"/>
                </a:lnTo>
                <a:lnTo>
                  <a:pt x="0" y="28345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13" id="13"/>
          <p:cNvSpPr txBox="true"/>
          <p:nvPr/>
        </p:nvSpPr>
        <p:spPr>
          <a:xfrm rot="0">
            <a:off x="11385880" y="2351828"/>
            <a:ext cx="2165887" cy="891445"/>
          </a:xfrm>
          <a:prstGeom prst="rect">
            <a:avLst/>
          </a:prstGeom>
        </p:spPr>
        <p:txBody>
          <a:bodyPr anchor="t" rtlCol="false" tIns="0" lIns="0" bIns="0" rIns="0">
            <a:spAutoFit/>
          </a:bodyPr>
          <a:lstStyle/>
          <a:p>
            <a:pPr algn="l">
              <a:lnSpc>
                <a:spcPts val="6905"/>
              </a:lnSpc>
              <a:spcBef>
                <a:spcPct val="0"/>
              </a:spcBef>
            </a:pPr>
            <a:r>
              <a:rPr lang="en-US" sz="4932">
                <a:solidFill>
                  <a:srgbClr val="FFF6F9"/>
                </a:solidFill>
                <a:latin typeface="TAN Pearl"/>
                <a:ea typeface="TAN Pearl"/>
                <a:cs typeface="TAN Pearl"/>
                <a:sym typeface="TAN Pearl"/>
              </a:rPr>
              <a:t>Cost</a:t>
            </a:r>
          </a:p>
        </p:txBody>
      </p:sp>
      <p:sp>
        <p:nvSpPr>
          <p:cNvPr name="TextBox 14" id="14"/>
          <p:cNvSpPr txBox="true"/>
          <p:nvPr/>
        </p:nvSpPr>
        <p:spPr>
          <a:xfrm rot="0">
            <a:off x="7678347" y="3320087"/>
            <a:ext cx="9580953" cy="6777850"/>
          </a:xfrm>
          <a:prstGeom prst="rect">
            <a:avLst/>
          </a:prstGeom>
        </p:spPr>
        <p:txBody>
          <a:bodyPr anchor="t" rtlCol="false" tIns="0" lIns="0" bIns="0" rIns="0">
            <a:spAutoFit/>
          </a:bodyPr>
          <a:lstStyle/>
          <a:p>
            <a:pPr algn="l" marL="686469" indent="-343235" lvl="1">
              <a:lnSpc>
                <a:spcPts val="4451"/>
              </a:lnSpc>
              <a:buFont typeface="Arial"/>
              <a:buChar char="•"/>
            </a:pPr>
            <a:r>
              <a:rPr lang="en-US" sz="3179">
                <a:solidFill>
                  <a:srgbClr val="FFF6F9"/>
                </a:solidFill>
                <a:latin typeface="Maharlika"/>
                <a:ea typeface="Maharlika"/>
                <a:cs typeface="Maharlika"/>
                <a:sym typeface="Maharlika"/>
              </a:rPr>
              <a:t>Clomiphene or Letrozole (for ovulation induction): ~$100–$300/month without insurance.</a:t>
            </a:r>
          </a:p>
          <a:p>
            <a:pPr algn="l" marL="686469" indent="-343235" lvl="1">
              <a:lnSpc>
                <a:spcPts val="4451"/>
              </a:lnSpc>
              <a:buFont typeface="Arial"/>
              <a:buChar char="•"/>
            </a:pPr>
            <a:r>
              <a:rPr lang="en-US" sz="3179">
                <a:solidFill>
                  <a:srgbClr val="FFF6F9"/>
                </a:solidFill>
                <a:latin typeface="Maharlika"/>
                <a:ea typeface="Maharlika"/>
                <a:cs typeface="Maharlika"/>
                <a:sym typeface="Maharlika"/>
              </a:rPr>
              <a:t>Injectable g</a:t>
            </a:r>
            <a:r>
              <a:rPr lang="en-US" sz="3179">
                <a:solidFill>
                  <a:srgbClr val="FFF6F9"/>
                </a:solidFill>
                <a:latin typeface="Maharlika"/>
                <a:ea typeface="Maharlika"/>
                <a:cs typeface="Maharlika"/>
                <a:sym typeface="Maharlika"/>
              </a:rPr>
              <a:t>onadotropins (e.g., FSH/LH): $1,000–$3,000+ per cycle.</a:t>
            </a:r>
          </a:p>
          <a:p>
            <a:pPr algn="l" marL="686469" indent="-343235" lvl="1">
              <a:lnSpc>
                <a:spcPts val="4451"/>
              </a:lnSpc>
              <a:buFont typeface="Arial"/>
              <a:buChar char="•"/>
            </a:pPr>
            <a:r>
              <a:rPr lang="en-US" sz="3179">
                <a:solidFill>
                  <a:srgbClr val="FFF6F9"/>
                </a:solidFill>
                <a:latin typeface="Maharlika"/>
                <a:ea typeface="Maharlika"/>
                <a:cs typeface="Maharlika"/>
                <a:sym typeface="Maharlika"/>
              </a:rPr>
              <a:t>IVF: $15,000–$25,000 per cycle.</a:t>
            </a:r>
          </a:p>
          <a:p>
            <a:pPr algn="l" marL="686469" indent="-343235" lvl="1">
              <a:lnSpc>
                <a:spcPts val="4451"/>
              </a:lnSpc>
              <a:buFont typeface="Arial"/>
              <a:buChar char="•"/>
            </a:pPr>
            <a:r>
              <a:rPr lang="en-US" sz="3179">
                <a:solidFill>
                  <a:srgbClr val="FFF6F9"/>
                </a:solidFill>
                <a:latin typeface="Maharlika"/>
                <a:ea typeface="Maharlika"/>
                <a:cs typeface="Maharlika"/>
                <a:sym typeface="Maharlika"/>
              </a:rPr>
              <a:t>Thyroid medications (e.g., levothyroxine): ~$10–$50/month (generic), but long-term reliance may not resolve underlying inflammation.</a:t>
            </a:r>
          </a:p>
          <a:p>
            <a:pPr algn="l">
              <a:lnSpc>
                <a:spcPts val="4451"/>
              </a:lnSpc>
            </a:pPr>
          </a:p>
          <a:p>
            <a:pPr algn="l">
              <a:lnSpc>
                <a:spcPts val="4451"/>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991693" y="2217859"/>
            <a:ext cx="16083487" cy="7474170"/>
            <a:chOff x="0" y="0"/>
            <a:chExt cx="2491753" cy="1157944"/>
          </a:xfrm>
        </p:grpSpPr>
        <p:sp>
          <p:nvSpPr>
            <p:cNvPr name="Freeform 6" id="6"/>
            <p:cNvSpPr/>
            <p:nvPr/>
          </p:nvSpPr>
          <p:spPr>
            <a:xfrm flipH="false" flipV="false" rot="0">
              <a:off x="0" y="0"/>
              <a:ext cx="2491753" cy="1157945"/>
            </a:xfrm>
            <a:custGeom>
              <a:avLst/>
              <a:gdLst/>
              <a:ahLst/>
              <a:cxnLst/>
              <a:rect r="r" b="b" t="t" l="l"/>
              <a:pathLst>
                <a:path h="1157945" w="2491753">
                  <a:moveTo>
                    <a:pt x="24068" y="0"/>
                  </a:moveTo>
                  <a:lnTo>
                    <a:pt x="2467685" y="0"/>
                  </a:lnTo>
                  <a:cubicBezTo>
                    <a:pt x="2474068" y="0"/>
                    <a:pt x="2480190" y="2536"/>
                    <a:pt x="2484704" y="7049"/>
                  </a:cubicBezTo>
                  <a:cubicBezTo>
                    <a:pt x="2489217" y="11563"/>
                    <a:pt x="2491753" y="17685"/>
                    <a:pt x="2491753" y="24068"/>
                  </a:cubicBezTo>
                  <a:lnTo>
                    <a:pt x="2491753" y="1133877"/>
                  </a:lnTo>
                  <a:cubicBezTo>
                    <a:pt x="2491753" y="1147169"/>
                    <a:pt x="2480978" y="1157945"/>
                    <a:pt x="2467685" y="1157945"/>
                  </a:cubicBezTo>
                  <a:lnTo>
                    <a:pt x="24068" y="1157945"/>
                  </a:lnTo>
                  <a:cubicBezTo>
                    <a:pt x="10776" y="1157945"/>
                    <a:pt x="0" y="1147169"/>
                    <a:pt x="0" y="1133877"/>
                  </a:cubicBezTo>
                  <a:lnTo>
                    <a:pt x="0" y="24068"/>
                  </a:lnTo>
                  <a:cubicBezTo>
                    <a:pt x="0" y="10776"/>
                    <a:pt x="10776" y="0"/>
                    <a:pt x="24068" y="0"/>
                  </a:cubicBezTo>
                  <a:close/>
                </a:path>
              </a:pathLst>
            </a:custGeom>
            <a:solidFill>
              <a:srgbClr val="FF3578"/>
            </a:solidFill>
            <a:ln w="12700" cap="rnd">
              <a:solidFill>
                <a:srgbClr val="000000"/>
              </a:solidFill>
              <a:prstDash val="solid"/>
              <a:round/>
            </a:ln>
          </p:spPr>
        </p:sp>
      </p:grpSp>
      <p:sp>
        <p:nvSpPr>
          <p:cNvPr name="TextBox 7" id="7"/>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8" id="8"/>
          <p:cNvSpPr txBox="true"/>
          <p:nvPr/>
        </p:nvSpPr>
        <p:spPr>
          <a:xfrm rot="0">
            <a:off x="1195170" y="3375885"/>
            <a:ext cx="15281397" cy="6316144"/>
          </a:xfrm>
          <a:prstGeom prst="rect">
            <a:avLst/>
          </a:prstGeom>
        </p:spPr>
        <p:txBody>
          <a:bodyPr anchor="t" rtlCol="false" tIns="0" lIns="0" bIns="0" rIns="0">
            <a:spAutoFit/>
          </a:bodyPr>
          <a:lstStyle/>
          <a:p>
            <a:pPr algn="l" marL="638610" indent="-319305" lvl="1">
              <a:lnSpc>
                <a:spcPts val="4141"/>
              </a:lnSpc>
              <a:buFont typeface="Arial"/>
              <a:buChar char="•"/>
            </a:pPr>
            <a:r>
              <a:rPr lang="en-US" sz="2957">
                <a:solidFill>
                  <a:srgbClr val="FFF6F9"/>
                </a:solidFill>
                <a:latin typeface="Maharlika"/>
                <a:ea typeface="Maharlika"/>
                <a:cs typeface="Maharlika"/>
                <a:sym typeface="Maharlika"/>
              </a:rPr>
              <a:t>Targets root causes: chronic inflammation &amp; insulin resistance</a:t>
            </a:r>
          </a:p>
          <a:p>
            <a:pPr algn="l" marL="638610" indent="-319305" lvl="1">
              <a:lnSpc>
                <a:spcPts val="4141"/>
              </a:lnSpc>
              <a:buFont typeface="Arial"/>
              <a:buChar char="•"/>
            </a:pPr>
            <a:r>
              <a:rPr lang="en-US" sz="2957">
                <a:solidFill>
                  <a:srgbClr val="FFF6F9"/>
                </a:solidFill>
                <a:latin typeface="Maharlika"/>
                <a:ea typeface="Maharlika"/>
                <a:cs typeface="Maharlika"/>
                <a:sym typeface="Maharlika"/>
              </a:rPr>
              <a:t>In PCOS:</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Imp</a:t>
            </a:r>
            <a:r>
              <a:rPr lang="en-US" sz="2957">
                <a:solidFill>
                  <a:srgbClr val="FFF6F9"/>
                </a:solidFill>
                <a:latin typeface="Maharlika"/>
                <a:ea typeface="Maharlika"/>
                <a:cs typeface="Maharlika"/>
                <a:sym typeface="Maharlika"/>
              </a:rPr>
              <a:t>roves insulin sensitivity → ↓ androgen levels</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Supports</a:t>
            </a:r>
            <a:r>
              <a:rPr lang="en-US" sz="2957">
                <a:solidFill>
                  <a:srgbClr val="FFF6F9"/>
                </a:solidFill>
                <a:latin typeface="Maharlika"/>
                <a:ea typeface="Maharlika"/>
                <a:cs typeface="Maharlika"/>
                <a:sym typeface="Maharlika"/>
              </a:rPr>
              <a:t> regular ovulation</a:t>
            </a:r>
          </a:p>
          <a:p>
            <a:pPr algn="l" marL="638610" indent="-319305" lvl="1">
              <a:lnSpc>
                <a:spcPts val="4141"/>
              </a:lnSpc>
              <a:buFont typeface="Arial"/>
              <a:buChar char="•"/>
            </a:pPr>
            <a:r>
              <a:rPr lang="en-US" sz="2957">
                <a:solidFill>
                  <a:srgbClr val="FFF6F9"/>
                </a:solidFill>
                <a:latin typeface="Maharlika"/>
                <a:ea typeface="Maharlika"/>
                <a:cs typeface="Maharlika"/>
                <a:sym typeface="Maharlika"/>
              </a:rPr>
              <a:t>In Hypot</a:t>
            </a:r>
            <a:r>
              <a:rPr lang="en-US" sz="2957">
                <a:solidFill>
                  <a:srgbClr val="FFF6F9"/>
                </a:solidFill>
                <a:latin typeface="Maharlika"/>
                <a:ea typeface="Maharlika"/>
                <a:cs typeface="Maharlika"/>
                <a:sym typeface="Maharlika"/>
              </a:rPr>
              <a:t>hyroidism:</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 CRP, IL-6, TNF-α → reduces autoimmune activity</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Supports thyroid hormone production</a:t>
            </a:r>
          </a:p>
          <a:p>
            <a:pPr algn="l" marL="638610" indent="-319305" lvl="1">
              <a:lnSpc>
                <a:spcPts val="4141"/>
              </a:lnSpc>
              <a:buFont typeface="Arial"/>
              <a:buChar char="•"/>
            </a:pPr>
            <a:r>
              <a:rPr lang="en-US" sz="2957">
                <a:solidFill>
                  <a:srgbClr val="FFF6F9"/>
                </a:solidFill>
                <a:latin typeface="Maharlika"/>
                <a:ea typeface="Maharlika"/>
                <a:cs typeface="Maharlika"/>
                <a:sym typeface="Maharlika"/>
              </a:rPr>
              <a:t>In Infertility:</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Enhances blood sugar control &amp; reduces oxidative stress</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Optimizes nutrient status (zinc, selenium, iodine, omega-3s)</a:t>
            </a:r>
          </a:p>
          <a:p>
            <a:pPr algn="l" marL="1277219" indent="-425740" lvl="2">
              <a:lnSpc>
                <a:spcPts val="4141"/>
              </a:lnSpc>
              <a:buFont typeface="Arial"/>
              <a:buChar char="⚬"/>
            </a:pPr>
            <a:r>
              <a:rPr lang="en-US" sz="2957">
                <a:solidFill>
                  <a:srgbClr val="FFF6F9"/>
                </a:solidFill>
                <a:latin typeface="Maharlika"/>
                <a:ea typeface="Maharlika"/>
                <a:cs typeface="Maharlika"/>
                <a:sym typeface="Maharlika"/>
              </a:rPr>
              <a:t>Supports hormone production &amp; egg quality</a:t>
            </a:r>
          </a:p>
          <a:p>
            <a:pPr algn="l">
              <a:lnSpc>
                <a:spcPts val="4141"/>
              </a:lnSpc>
              <a:spcBef>
                <a:spcPct val="0"/>
              </a:spcBef>
            </a:pPr>
          </a:p>
        </p:txBody>
      </p:sp>
      <p:sp>
        <p:nvSpPr>
          <p:cNvPr name="TextBox 9" id="9"/>
          <p:cNvSpPr txBox="true"/>
          <p:nvPr/>
        </p:nvSpPr>
        <p:spPr>
          <a:xfrm rot="0">
            <a:off x="4312739" y="2328607"/>
            <a:ext cx="10254034" cy="891445"/>
          </a:xfrm>
          <a:prstGeom prst="rect">
            <a:avLst/>
          </a:prstGeom>
        </p:spPr>
        <p:txBody>
          <a:bodyPr anchor="t" rtlCol="false" tIns="0" lIns="0" bIns="0" rIns="0">
            <a:spAutoFit/>
          </a:bodyPr>
          <a:lstStyle/>
          <a:p>
            <a:pPr algn="l">
              <a:lnSpc>
                <a:spcPts val="6905"/>
              </a:lnSpc>
              <a:spcBef>
                <a:spcPct val="0"/>
              </a:spcBef>
            </a:pPr>
            <a:r>
              <a:rPr lang="en-US" sz="4932">
                <a:solidFill>
                  <a:srgbClr val="FFF6F9"/>
                </a:solidFill>
                <a:latin typeface="TAN Pearl"/>
                <a:ea typeface="TAN Pearl"/>
                <a:cs typeface="TAN Pearl"/>
                <a:sym typeface="TAN Pearl"/>
              </a:rPr>
              <a:t>The Connection with Diet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001038" y="2208334"/>
            <a:ext cx="10451648" cy="3374078"/>
            <a:chOff x="0" y="0"/>
            <a:chExt cx="2752697" cy="888646"/>
          </a:xfrm>
        </p:grpSpPr>
        <p:sp>
          <p:nvSpPr>
            <p:cNvPr name="Freeform 6" id="6"/>
            <p:cNvSpPr/>
            <p:nvPr/>
          </p:nvSpPr>
          <p:spPr>
            <a:xfrm flipH="false" flipV="false" rot="0">
              <a:off x="0" y="0"/>
              <a:ext cx="2752697" cy="888646"/>
            </a:xfrm>
            <a:custGeom>
              <a:avLst/>
              <a:gdLst/>
              <a:ahLst/>
              <a:cxnLst/>
              <a:rect r="r" b="b" t="t" l="l"/>
              <a:pathLst>
                <a:path h="888646" w="2752697">
                  <a:moveTo>
                    <a:pt x="37037" y="0"/>
                  </a:moveTo>
                  <a:lnTo>
                    <a:pt x="2715660" y="0"/>
                  </a:lnTo>
                  <a:cubicBezTo>
                    <a:pt x="2736115" y="0"/>
                    <a:pt x="2752697" y="16582"/>
                    <a:pt x="2752697" y="37037"/>
                  </a:cubicBezTo>
                  <a:lnTo>
                    <a:pt x="2752697" y="851609"/>
                  </a:lnTo>
                  <a:cubicBezTo>
                    <a:pt x="2752697" y="861432"/>
                    <a:pt x="2748795" y="870853"/>
                    <a:pt x="2741850" y="877798"/>
                  </a:cubicBezTo>
                  <a:cubicBezTo>
                    <a:pt x="2734904" y="884744"/>
                    <a:pt x="2725483" y="888646"/>
                    <a:pt x="2715660" y="888646"/>
                  </a:cubicBezTo>
                  <a:lnTo>
                    <a:pt x="37037" y="888646"/>
                  </a:lnTo>
                  <a:cubicBezTo>
                    <a:pt x="27214" y="888646"/>
                    <a:pt x="17794" y="884744"/>
                    <a:pt x="10848" y="877798"/>
                  </a:cubicBezTo>
                  <a:cubicBezTo>
                    <a:pt x="3902" y="870853"/>
                    <a:pt x="0" y="861432"/>
                    <a:pt x="0" y="851609"/>
                  </a:cubicBezTo>
                  <a:lnTo>
                    <a:pt x="0" y="37037"/>
                  </a:lnTo>
                  <a:cubicBezTo>
                    <a:pt x="0" y="16582"/>
                    <a:pt x="16582" y="0"/>
                    <a:pt x="37037"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2752697" cy="955321"/>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6904744" y="2510914"/>
            <a:ext cx="10868595" cy="3027693"/>
          </a:xfrm>
          <a:prstGeom prst="rect">
            <a:avLst/>
          </a:prstGeom>
        </p:spPr>
        <p:txBody>
          <a:bodyPr anchor="t" rtlCol="false" tIns="0" lIns="0" bIns="0" rIns="0">
            <a:spAutoFit/>
          </a:bodyPr>
          <a:lstStyle/>
          <a:p>
            <a:pPr algn="l" marL="612227" indent="-306114" lvl="1">
              <a:lnSpc>
                <a:spcPts val="3969"/>
              </a:lnSpc>
              <a:buFont typeface="Arial"/>
              <a:buChar char="•"/>
            </a:pPr>
            <a:r>
              <a:rPr lang="en-US" sz="2835">
                <a:solidFill>
                  <a:srgbClr val="FF3578"/>
                </a:solidFill>
                <a:latin typeface="Maharlika"/>
                <a:ea typeface="Maharlika"/>
                <a:cs typeface="Maharlika"/>
                <a:sym typeface="Maharlika"/>
              </a:rPr>
              <a:t>High in: Fruits, vegetables, whole grains, legumes, nuts, seeds, omega-3 fats</a:t>
            </a:r>
          </a:p>
          <a:p>
            <a:pPr algn="l" marL="612227" indent="-306114" lvl="1">
              <a:lnSpc>
                <a:spcPts val="3969"/>
              </a:lnSpc>
              <a:buFont typeface="Arial"/>
              <a:buChar char="•"/>
            </a:pPr>
            <a:r>
              <a:rPr lang="en-US" sz="2835">
                <a:solidFill>
                  <a:srgbClr val="FF3578"/>
                </a:solidFill>
                <a:latin typeface="Maharlika"/>
                <a:ea typeface="Maharlika"/>
                <a:cs typeface="Maharlika"/>
                <a:sym typeface="Maharlika"/>
              </a:rPr>
              <a:t>Low in: Ultra-processed foods, added sugars, trans fats</a:t>
            </a:r>
          </a:p>
          <a:p>
            <a:pPr algn="l" marL="612227" indent="-306114" lvl="1">
              <a:lnSpc>
                <a:spcPts val="3969"/>
              </a:lnSpc>
              <a:spcBef>
                <a:spcPct val="0"/>
              </a:spcBef>
              <a:buFont typeface="Arial"/>
              <a:buChar char="•"/>
            </a:pPr>
            <a:r>
              <a:rPr lang="en-US" sz="2835">
                <a:solidFill>
                  <a:srgbClr val="FF3578"/>
                </a:solidFill>
                <a:latin typeface="Maharlika"/>
                <a:ea typeface="Maharlika"/>
                <a:cs typeface="Maharlika"/>
                <a:sym typeface="Maharlika"/>
              </a:rPr>
              <a:t>Includes the Mediterranean diet, DASH Diet, whole foods based diet, plant focused diet</a:t>
            </a:r>
          </a:p>
          <a:p>
            <a:pPr algn="l">
              <a:lnSpc>
                <a:spcPts val="3969"/>
              </a:lnSpc>
              <a:spcBef>
                <a:spcPct val="0"/>
              </a:spcBef>
            </a:pPr>
          </a:p>
        </p:txBody>
      </p:sp>
      <p:sp>
        <p:nvSpPr>
          <p:cNvPr name="TextBox 9" id="9"/>
          <p:cNvSpPr txBox="true"/>
          <p:nvPr/>
        </p:nvSpPr>
        <p:spPr>
          <a:xfrm rot="0">
            <a:off x="773266" y="3894289"/>
            <a:ext cx="8729693" cy="4225335"/>
          </a:xfrm>
          <a:prstGeom prst="rect">
            <a:avLst/>
          </a:prstGeom>
        </p:spPr>
        <p:txBody>
          <a:bodyPr anchor="t" rtlCol="false" tIns="0" lIns="0" bIns="0" rIns="0">
            <a:spAutoFit/>
          </a:bodyPr>
          <a:lstStyle/>
          <a:p>
            <a:pPr algn="l">
              <a:lnSpc>
                <a:spcPts val="11033"/>
              </a:lnSpc>
              <a:spcBef>
                <a:spcPct val="0"/>
              </a:spcBef>
            </a:pPr>
            <a:r>
              <a:rPr lang="en-US" sz="7881">
                <a:solidFill>
                  <a:srgbClr val="FF3578"/>
                </a:solidFill>
                <a:latin typeface="TAN Pearl"/>
                <a:ea typeface="TAN Pearl"/>
                <a:cs typeface="TAN Pearl"/>
                <a:sym typeface="TAN Pearl"/>
              </a:rPr>
              <a:t>Anti-Inflammatory Diet</a:t>
            </a:r>
          </a:p>
        </p:txBody>
      </p:sp>
      <p:grpSp>
        <p:nvGrpSpPr>
          <p:cNvPr name="Group 10" id="10"/>
          <p:cNvGrpSpPr/>
          <p:nvPr/>
        </p:nvGrpSpPr>
        <p:grpSpPr>
          <a:xfrm rot="0">
            <a:off x="9317600" y="6287263"/>
            <a:ext cx="8455739" cy="3350857"/>
            <a:chOff x="0" y="0"/>
            <a:chExt cx="2227026" cy="882530"/>
          </a:xfrm>
        </p:grpSpPr>
        <p:sp>
          <p:nvSpPr>
            <p:cNvPr name="Freeform 11" id="11"/>
            <p:cNvSpPr/>
            <p:nvPr/>
          </p:nvSpPr>
          <p:spPr>
            <a:xfrm flipH="false" flipV="false" rot="0">
              <a:off x="0" y="0"/>
              <a:ext cx="2227026" cy="882530"/>
            </a:xfrm>
            <a:custGeom>
              <a:avLst/>
              <a:gdLst/>
              <a:ahLst/>
              <a:cxnLst/>
              <a:rect r="r" b="b" t="t" l="l"/>
              <a:pathLst>
                <a:path h="882530" w="2227026">
                  <a:moveTo>
                    <a:pt x="45779" y="0"/>
                  </a:moveTo>
                  <a:lnTo>
                    <a:pt x="2181247" y="0"/>
                  </a:lnTo>
                  <a:cubicBezTo>
                    <a:pt x="2193388" y="0"/>
                    <a:pt x="2205032" y="4823"/>
                    <a:pt x="2213618" y="13408"/>
                  </a:cubicBezTo>
                  <a:cubicBezTo>
                    <a:pt x="2222203" y="21994"/>
                    <a:pt x="2227026" y="33638"/>
                    <a:pt x="2227026" y="45779"/>
                  </a:cubicBezTo>
                  <a:lnTo>
                    <a:pt x="2227026" y="836751"/>
                  </a:lnTo>
                  <a:cubicBezTo>
                    <a:pt x="2227026" y="848893"/>
                    <a:pt x="2222203" y="860537"/>
                    <a:pt x="2213618" y="869122"/>
                  </a:cubicBezTo>
                  <a:cubicBezTo>
                    <a:pt x="2205032" y="877707"/>
                    <a:pt x="2193388" y="882530"/>
                    <a:pt x="2181247" y="882530"/>
                  </a:cubicBezTo>
                  <a:lnTo>
                    <a:pt x="45779" y="882530"/>
                  </a:lnTo>
                  <a:cubicBezTo>
                    <a:pt x="20496" y="882530"/>
                    <a:pt x="0" y="862034"/>
                    <a:pt x="0" y="836751"/>
                  </a:cubicBezTo>
                  <a:lnTo>
                    <a:pt x="0" y="45779"/>
                  </a:lnTo>
                  <a:cubicBezTo>
                    <a:pt x="0" y="33638"/>
                    <a:pt x="4823" y="21994"/>
                    <a:pt x="13408" y="13408"/>
                  </a:cubicBezTo>
                  <a:cubicBezTo>
                    <a:pt x="21994" y="4823"/>
                    <a:pt x="33638" y="0"/>
                    <a:pt x="45779" y="0"/>
                  </a:cubicBezTo>
                  <a:close/>
                </a:path>
              </a:pathLst>
            </a:custGeom>
            <a:solidFill>
              <a:srgbClr val="000000">
                <a:alpha val="0"/>
              </a:srgbClr>
            </a:solidFill>
            <a:ln w="28575" cap="rnd">
              <a:solidFill>
                <a:srgbClr val="FF3578"/>
              </a:solidFill>
              <a:prstDash val="solid"/>
              <a:round/>
            </a:ln>
          </p:spPr>
        </p:sp>
        <p:sp>
          <p:nvSpPr>
            <p:cNvPr name="TextBox 12" id="12"/>
            <p:cNvSpPr txBox="true"/>
            <p:nvPr/>
          </p:nvSpPr>
          <p:spPr>
            <a:xfrm>
              <a:off x="0" y="-66675"/>
              <a:ext cx="2227026" cy="949205"/>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9694843" y="6563488"/>
            <a:ext cx="1537903" cy="1180341"/>
          </a:xfrm>
          <a:custGeom>
            <a:avLst/>
            <a:gdLst/>
            <a:ahLst/>
            <a:cxnLst/>
            <a:rect r="r" b="b" t="t" l="l"/>
            <a:pathLst>
              <a:path h="1180341" w="1537903">
                <a:moveTo>
                  <a:pt x="0" y="0"/>
                </a:moveTo>
                <a:lnTo>
                  <a:pt x="1537904" y="0"/>
                </a:lnTo>
                <a:lnTo>
                  <a:pt x="1537904" y="1180341"/>
                </a:lnTo>
                <a:lnTo>
                  <a:pt x="0" y="1180341"/>
                </a:lnTo>
                <a:lnTo>
                  <a:pt x="0" y="0"/>
                </a:lnTo>
                <a:close/>
              </a:path>
            </a:pathLst>
          </a:custGeom>
          <a:blipFill>
            <a:blip r:embed="rId3"/>
            <a:stretch>
              <a:fillRect l="0" t="0" r="0" b="0"/>
            </a:stretch>
          </a:blipFill>
        </p:spPr>
      </p:sp>
      <p:sp>
        <p:nvSpPr>
          <p:cNvPr name="Freeform 14" id="14"/>
          <p:cNvSpPr/>
          <p:nvPr/>
        </p:nvSpPr>
        <p:spPr>
          <a:xfrm flipH="false" flipV="false" rot="0">
            <a:off x="15432413" y="8119625"/>
            <a:ext cx="2020272" cy="1179467"/>
          </a:xfrm>
          <a:custGeom>
            <a:avLst/>
            <a:gdLst/>
            <a:ahLst/>
            <a:cxnLst/>
            <a:rect r="r" b="b" t="t" l="l"/>
            <a:pathLst>
              <a:path h="1179467" w="2020272">
                <a:moveTo>
                  <a:pt x="0" y="0"/>
                </a:moveTo>
                <a:lnTo>
                  <a:pt x="2020273" y="0"/>
                </a:lnTo>
                <a:lnTo>
                  <a:pt x="2020273" y="1179467"/>
                </a:lnTo>
                <a:lnTo>
                  <a:pt x="0" y="1179467"/>
                </a:lnTo>
                <a:lnTo>
                  <a:pt x="0" y="0"/>
                </a:lnTo>
                <a:close/>
              </a:path>
            </a:pathLst>
          </a:custGeom>
          <a:blipFill>
            <a:blip r:embed="rId4"/>
            <a:stretch>
              <a:fillRect l="0" t="-3364" r="-2568" b="-3364"/>
            </a:stretch>
          </a:blipFill>
        </p:spPr>
      </p:sp>
      <p:sp>
        <p:nvSpPr>
          <p:cNvPr name="Freeform 15" id="15"/>
          <p:cNvSpPr/>
          <p:nvPr/>
        </p:nvSpPr>
        <p:spPr>
          <a:xfrm flipH="false" flipV="false" rot="0">
            <a:off x="11805623" y="6797101"/>
            <a:ext cx="1416468" cy="1019857"/>
          </a:xfrm>
          <a:custGeom>
            <a:avLst/>
            <a:gdLst/>
            <a:ahLst/>
            <a:cxnLst/>
            <a:rect r="r" b="b" t="t" l="l"/>
            <a:pathLst>
              <a:path h="1019857" w="1416468">
                <a:moveTo>
                  <a:pt x="0" y="0"/>
                </a:moveTo>
                <a:lnTo>
                  <a:pt x="1416468" y="0"/>
                </a:lnTo>
                <a:lnTo>
                  <a:pt x="1416468" y="1019857"/>
                </a:lnTo>
                <a:lnTo>
                  <a:pt x="0" y="1019857"/>
                </a:lnTo>
                <a:lnTo>
                  <a:pt x="0" y="0"/>
                </a:lnTo>
                <a:close/>
              </a:path>
            </a:pathLst>
          </a:custGeom>
          <a:blipFill>
            <a:blip r:embed="rId5"/>
            <a:stretch>
              <a:fillRect l="0" t="0" r="0" b="0"/>
            </a:stretch>
          </a:blipFill>
        </p:spPr>
      </p:sp>
      <p:sp>
        <p:nvSpPr>
          <p:cNvPr name="Freeform 16" id="16"/>
          <p:cNvSpPr/>
          <p:nvPr/>
        </p:nvSpPr>
        <p:spPr>
          <a:xfrm flipH="false" flipV="false" rot="0">
            <a:off x="15612399" y="6563488"/>
            <a:ext cx="1660300" cy="851281"/>
          </a:xfrm>
          <a:custGeom>
            <a:avLst/>
            <a:gdLst/>
            <a:ahLst/>
            <a:cxnLst/>
            <a:rect r="r" b="b" t="t" l="l"/>
            <a:pathLst>
              <a:path h="851281" w="1660300">
                <a:moveTo>
                  <a:pt x="0" y="0"/>
                </a:moveTo>
                <a:lnTo>
                  <a:pt x="1660301" y="0"/>
                </a:lnTo>
                <a:lnTo>
                  <a:pt x="1660301" y="851281"/>
                </a:lnTo>
                <a:lnTo>
                  <a:pt x="0" y="8512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9910535" y="7816958"/>
            <a:ext cx="1441342" cy="1441342"/>
          </a:xfrm>
          <a:custGeom>
            <a:avLst/>
            <a:gdLst/>
            <a:ahLst/>
            <a:cxnLst/>
            <a:rect r="r" b="b" t="t" l="l"/>
            <a:pathLst>
              <a:path h="1441342" w="1441342">
                <a:moveTo>
                  <a:pt x="0" y="0"/>
                </a:moveTo>
                <a:lnTo>
                  <a:pt x="1441342" y="0"/>
                </a:lnTo>
                <a:lnTo>
                  <a:pt x="1441342" y="1441342"/>
                </a:lnTo>
                <a:lnTo>
                  <a:pt x="0" y="14413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3921933" y="7916387"/>
            <a:ext cx="1195526" cy="1426332"/>
          </a:xfrm>
          <a:custGeom>
            <a:avLst/>
            <a:gdLst/>
            <a:ahLst/>
            <a:cxnLst/>
            <a:rect r="r" b="b" t="t" l="l"/>
            <a:pathLst>
              <a:path h="1426332" w="1195526">
                <a:moveTo>
                  <a:pt x="0" y="0"/>
                </a:moveTo>
                <a:lnTo>
                  <a:pt x="1195526" y="0"/>
                </a:lnTo>
                <a:lnTo>
                  <a:pt x="1195526" y="1426332"/>
                </a:lnTo>
                <a:lnTo>
                  <a:pt x="0" y="142633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9" id="19"/>
          <p:cNvSpPr/>
          <p:nvPr/>
        </p:nvSpPr>
        <p:spPr>
          <a:xfrm flipH="false" flipV="false" rot="0">
            <a:off x="13794968" y="6332178"/>
            <a:ext cx="724728" cy="1787446"/>
          </a:xfrm>
          <a:custGeom>
            <a:avLst/>
            <a:gdLst/>
            <a:ahLst/>
            <a:cxnLst/>
            <a:rect r="r" b="b" t="t" l="l"/>
            <a:pathLst>
              <a:path h="1787446" w="724728">
                <a:moveTo>
                  <a:pt x="0" y="0"/>
                </a:moveTo>
                <a:lnTo>
                  <a:pt x="724728" y="0"/>
                </a:lnTo>
                <a:lnTo>
                  <a:pt x="724728" y="1787447"/>
                </a:lnTo>
                <a:lnTo>
                  <a:pt x="0" y="17874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2074594" y="8119625"/>
            <a:ext cx="1124623" cy="1124623"/>
          </a:xfrm>
          <a:custGeom>
            <a:avLst/>
            <a:gdLst/>
            <a:ahLst/>
            <a:cxnLst/>
            <a:rect r="r" b="b" t="t" l="l"/>
            <a:pathLst>
              <a:path h="1124623" w="1124623">
                <a:moveTo>
                  <a:pt x="0" y="0"/>
                </a:moveTo>
                <a:lnTo>
                  <a:pt x="1124623" y="0"/>
                </a:lnTo>
                <a:lnTo>
                  <a:pt x="1124623" y="1124622"/>
                </a:lnTo>
                <a:lnTo>
                  <a:pt x="0" y="112462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1" id="21"/>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22" id="22"/>
          <p:cNvSpPr txBox="true"/>
          <p:nvPr/>
        </p:nvSpPr>
        <p:spPr>
          <a:xfrm rot="0">
            <a:off x="1028700" y="2942304"/>
            <a:ext cx="5735531" cy="813049"/>
          </a:xfrm>
          <a:prstGeom prst="rect">
            <a:avLst/>
          </a:prstGeom>
        </p:spPr>
        <p:txBody>
          <a:bodyPr anchor="t" rtlCol="false" tIns="0" lIns="0" bIns="0" rIns="0">
            <a:spAutoFit/>
          </a:bodyPr>
          <a:lstStyle/>
          <a:p>
            <a:pPr algn="l">
              <a:lnSpc>
                <a:spcPts val="6343"/>
              </a:lnSpc>
              <a:spcBef>
                <a:spcPct val="0"/>
              </a:spcBef>
            </a:pPr>
            <a:r>
              <a:rPr lang="en-US" sz="4531">
                <a:solidFill>
                  <a:srgbClr val="FF3578"/>
                </a:solidFill>
                <a:latin typeface="TAN Pearl"/>
                <a:ea typeface="TAN Pearl"/>
                <a:cs typeface="TAN Pearl"/>
                <a:sym typeface="TAN Pearl"/>
              </a:rPr>
              <a:t>The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152619" y="2217859"/>
            <a:ext cx="10106681" cy="3203911"/>
            <a:chOff x="0" y="0"/>
            <a:chExt cx="2661842" cy="843828"/>
          </a:xfrm>
        </p:grpSpPr>
        <p:sp>
          <p:nvSpPr>
            <p:cNvPr name="Freeform 6" id="6"/>
            <p:cNvSpPr/>
            <p:nvPr/>
          </p:nvSpPr>
          <p:spPr>
            <a:xfrm flipH="false" flipV="false" rot="0">
              <a:off x="0" y="0"/>
              <a:ext cx="2661842" cy="843828"/>
            </a:xfrm>
            <a:custGeom>
              <a:avLst/>
              <a:gdLst/>
              <a:ahLst/>
              <a:cxnLst/>
              <a:rect r="r" b="b" t="t" l="l"/>
              <a:pathLst>
                <a:path h="843828" w="2661842">
                  <a:moveTo>
                    <a:pt x="38301" y="0"/>
                  </a:moveTo>
                  <a:lnTo>
                    <a:pt x="2623541" y="0"/>
                  </a:lnTo>
                  <a:cubicBezTo>
                    <a:pt x="2644694" y="0"/>
                    <a:pt x="2661842" y="17148"/>
                    <a:pt x="2661842" y="38301"/>
                  </a:cubicBezTo>
                  <a:lnTo>
                    <a:pt x="2661842" y="805527"/>
                  </a:lnTo>
                  <a:cubicBezTo>
                    <a:pt x="2661842" y="826680"/>
                    <a:pt x="2644694" y="843828"/>
                    <a:pt x="2623541" y="843828"/>
                  </a:cubicBezTo>
                  <a:lnTo>
                    <a:pt x="38301" y="843828"/>
                  </a:lnTo>
                  <a:cubicBezTo>
                    <a:pt x="17148" y="843828"/>
                    <a:pt x="0" y="826680"/>
                    <a:pt x="0" y="805527"/>
                  </a:cubicBezTo>
                  <a:lnTo>
                    <a:pt x="0" y="38301"/>
                  </a:lnTo>
                  <a:cubicBezTo>
                    <a:pt x="0" y="17148"/>
                    <a:pt x="17148" y="0"/>
                    <a:pt x="38301"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2661842" cy="910503"/>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773266" y="3894289"/>
            <a:ext cx="8892242" cy="2826362"/>
          </a:xfrm>
          <a:prstGeom prst="rect">
            <a:avLst/>
          </a:prstGeom>
        </p:spPr>
        <p:txBody>
          <a:bodyPr anchor="t" rtlCol="false" tIns="0" lIns="0" bIns="0" rIns="0">
            <a:spAutoFit/>
          </a:bodyPr>
          <a:lstStyle/>
          <a:p>
            <a:pPr algn="l">
              <a:lnSpc>
                <a:spcPts val="11033"/>
              </a:lnSpc>
            </a:pPr>
            <a:r>
              <a:rPr lang="en-US" sz="7881">
                <a:solidFill>
                  <a:srgbClr val="FF3578"/>
                </a:solidFill>
                <a:latin typeface="TAN Pearl"/>
                <a:ea typeface="TAN Pearl"/>
                <a:cs typeface="TAN Pearl"/>
                <a:sym typeface="TAN Pearl"/>
              </a:rPr>
              <a:t>Western</a:t>
            </a:r>
          </a:p>
          <a:p>
            <a:pPr algn="l">
              <a:lnSpc>
                <a:spcPts val="11033"/>
              </a:lnSpc>
              <a:spcBef>
                <a:spcPct val="0"/>
              </a:spcBef>
            </a:pPr>
            <a:r>
              <a:rPr lang="en-US" sz="7881">
                <a:solidFill>
                  <a:srgbClr val="FF3578"/>
                </a:solidFill>
                <a:latin typeface="TAN Pearl"/>
                <a:ea typeface="TAN Pearl"/>
                <a:cs typeface="TAN Pearl"/>
                <a:sym typeface="TAN Pearl"/>
              </a:rPr>
              <a:t>Diet</a:t>
            </a:r>
          </a:p>
        </p:txBody>
      </p:sp>
      <p:grpSp>
        <p:nvGrpSpPr>
          <p:cNvPr name="Group 9" id="9"/>
          <p:cNvGrpSpPr/>
          <p:nvPr/>
        </p:nvGrpSpPr>
        <p:grpSpPr>
          <a:xfrm rot="0">
            <a:off x="7152619" y="6117095"/>
            <a:ext cx="10106681" cy="3296796"/>
            <a:chOff x="0" y="0"/>
            <a:chExt cx="2661842" cy="868292"/>
          </a:xfrm>
        </p:grpSpPr>
        <p:sp>
          <p:nvSpPr>
            <p:cNvPr name="Freeform 10" id="10"/>
            <p:cNvSpPr/>
            <p:nvPr/>
          </p:nvSpPr>
          <p:spPr>
            <a:xfrm flipH="false" flipV="false" rot="0">
              <a:off x="0" y="0"/>
              <a:ext cx="2661842" cy="868292"/>
            </a:xfrm>
            <a:custGeom>
              <a:avLst/>
              <a:gdLst/>
              <a:ahLst/>
              <a:cxnLst/>
              <a:rect r="r" b="b" t="t" l="l"/>
              <a:pathLst>
                <a:path h="868292" w="2661842">
                  <a:moveTo>
                    <a:pt x="38301" y="0"/>
                  </a:moveTo>
                  <a:lnTo>
                    <a:pt x="2623541" y="0"/>
                  </a:lnTo>
                  <a:cubicBezTo>
                    <a:pt x="2644694" y="0"/>
                    <a:pt x="2661842" y="17148"/>
                    <a:pt x="2661842" y="38301"/>
                  </a:cubicBezTo>
                  <a:lnTo>
                    <a:pt x="2661842" y="829991"/>
                  </a:lnTo>
                  <a:cubicBezTo>
                    <a:pt x="2661842" y="851144"/>
                    <a:pt x="2644694" y="868292"/>
                    <a:pt x="2623541" y="868292"/>
                  </a:cubicBezTo>
                  <a:lnTo>
                    <a:pt x="38301" y="868292"/>
                  </a:lnTo>
                  <a:cubicBezTo>
                    <a:pt x="17148" y="868292"/>
                    <a:pt x="0" y="851144"/>
                    <a:pt x="0" y="829991"/>
                  </a:cubicBezTo>
                  <a:lnTo>
                    <a:pt x="0" y="38301"/>
                  </a:lnTo>
                  <a:cubicBezTo>
                    <a:pt x="0" y="17148"/>
                    <a:pt x="17148" y="0"/>
                    <a:pt x="38301" y="0"/>
                  </a:cubicBezTo>
                  <a:close/>
                </a:path>
              </a:pathLst>
            </a:custGeom>
            <a:solidFill>
              <a:srgbClr val="000000">
                <a:alpha val="0"/>
              </a:srgbClr>
            </a:solidFill>
            <a:ln w="28575" cap="rnd">
              <a:solidFill>
                <a:srgbClr val="FF3578"/>
              </a:solidFill>
              <a:prstDash val="solid"/>
              <a:round/>
            </a:ln>
          </p:spPr>
        </p:sp>
        <p:sp>
          <p:nvSpPr>
            <p:cNvPr name="TextBox 11" id="11"/>
            <p:cNvSpPr txBox="true"/>
            <p:nvPr/>
          </p:nvSpPr>
          <p:spPr>
            <a:xfrm>
              <a:off x="0" y="-66675"/>
              <a:ext cx="2661842" cy="934967"/>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7519948" y="6872169"/>
            <a:ext cx="1624052" cy="1491202"/>
          </a:xfrm>
          <a:custGeom>
            <a:avLst/>
            <a:gdLst/>
            <a:ahLst/>
            <a:cxnLst/>
            <a:rect r="r" b="b" t="t" l="l"/>
            <a:pathLst>
              <a:path h="1491202" w="1624052">
                <a:moveTo>
                  <a:pt x="0" y="0"/>
                </a:moveTo>
                <a:lnTo>
                  <a:pt x="1624052" y="0"/>
                </a:lnTo>
                <a:lnTo>
                  <a:pt x="1624052" y="1491202"/>
                </a:lnTo>
                <a:lnTo>
                  <a:pt x="0" y="149120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5350169" y="7445298"/>
            <a:ext cx="1559181" cy="1813002"/>
          </a:xfrm>
          <a:custGeom>
            <a:avLst/>
            <a:gdLst/>
            <a:ahLst/>
            <a:cxnLst/>
            <a:rect r="r" b="b" t="t" l="l"/>
            <a:pathLst>
              <a:path h="1813002" w="1559181">
                <a:moveTo>
                  <a:pt x="0" y="0"/>
                </a:moveTo>
                <a:lnTo>
                  <a:pt x="1559181" y="0"/>
                </a:lnTo>
                <a:lnTo>
                  <a:pt x="1559181" y="1813002"/>
                </a:lnTo>
                <a:lnTo>
                  <a:pt x="0" y="181300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0">
            <a:off x="9376578" y="7434155"/>
            <a:ext cx="957687" cy="1835288"/>
          </a:xfrm>
          <a:custGeom>
            <a:avLst/>
            <a:gdLst/>
            <a:ahLst/>
            <a:cxnLst/>
            <a:rect r="r" b="b" t="t" l="l"/>
            <a:pathLst>
              <a:path h="1835288" w="957687">
                <a:moveTo>
                  <a:pt x="0" y="0"/>
                </a:moveTo>
                <a:lnTo>
                  <a:pt x="957687" y="0"/>
                </a:lnTo>
                <a:lnTo>
                  <a:pt x="957687" y="1835288"/>
                </a:lnTo>
                <a:lnTo>
                  <a:pt x="0" y="18352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14003663" y="6394505"/>
            <a:ext cx="1199614" cy="1645356"/>
          </a:xfrm>
          <a:custGeom>
            <a:avLst/>
            <a:gdLst/>
            <a:ahLst/>
            <a:cxnLst/>
            <a:rect r="r" b="b" t="t" l="l"/>
            <a:pathLst>
              <a:path h="1645356" w="1199614">
                <a:moveTo>
                  <a:pt x="0" y="0"/>
                </a:moveTo>
                <a:lnTo>
                  <a:pt x="1199614" y="0"/>
                </a:lnTo>
                <a:lnTo>
                  <a:pt x="1199614" y="1645357"/>
                </a:lnTo>
                <a:lnTo>
                  <a:pt x="0" y="164535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11853653" y="7854930"/>
            <a:ext cx="2150010" cy="1403370"/>
          </a:xfrm>
          <a:custGeom>
            <a:avLst/>
            <a:gdLst/>
            <a:ahLst/>
            <a:cxnLst/>
            <a:rect r="r" b="b" t="t" l="l"/>
            <a:pathLst>
              <a:path h="1403370" w="2150010">
                <a:moveTo>
                  <a:pt x="0" y="0"/>
                </a:moveTo>
                <a:lnTo>
                  <a:pt x="2150010" y="0"/>
                </a:lnTo>
                <a:lnTo>
                  <a:pt x="2150010" y="1403370"/>
                </a:lnTo>
                <a:lnTo>
                  <a:pt x="0" y="140337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7" id="17"/>
          <p:cNvSpPr/>
          <p:nvPr/>
        </p:nvSpPr>
        <p:spPr>
          <a:xfrm flipH="false" flipV="false" rot="0">
            <a:off x="10562865" y="6185129"/>
            <a:ext cx="1815559" cy="1432641"/>
          </a:xfrm>
          <a:custGeom>
            <a:avLst/>
            <a:gdLst/>
            <a:ahLst/>
            <a:cxnLst/>
            <a:rect r="r" b="b" t="t" l="l"/>
            <a:pathLst>
              <a:path h="1432641" w="1815559">
                <a:moveTo>
                  <a:pt x="0" y="0"/>
                </a:moveTo>
                <a:lnTo>
                  <a:pt x="1815559" y="0"/>
                </a:lnTo>
                <a:lnTo>
                  <a:pt x="1815559" y="1432641"/>
                </a:lnTo>
                <a:lnTo>
                  <a:pt x="0" y="143264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8" id="18"/>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19" id="19"/>
          <p:cNvSpPr txBox="true"/>
          <p:nvPr/>
        </p:nvSpPr>
        <p:spPr>
          <a:xfrm rot="0">
            <a:off x="1028700" y="2942304"/>
            <a:ext cx="5735531" cy="813049"/>
          </a:xfrm>
          <a:prstGeom prst="rect">
            <a:avLst/>
          </a:prstGeom>
        </p:spPr>
        <p:txBody>
          <a:bodyPr anchor="t" rtlCol="false" tIns="0" lIns="0" bIns="0" rIns="0">
            <a:spAutoFit/>
          </a:bodyPr>
          <a:lstStyle/>
          <a:p>
            <a:pPr algn="l">
              <a:lnSpc>
                <a:spcPts val="6343"/>
              </a:lnSpc>
              <a:spcBef>
                <a:spcPct val="0"/>
              </a:spcBef>
            </a:pPr>
            <a:r>
              <a:rPr lang="en-US" sz="4531">
                <a:solidFill>
                  <a:srgbClr val="FF3578"/>
                </a:solidFill>
                <a:latin typeface="TAN Pearl"/>
                <a:ea typeface="TAN Pearl"/>
                <a:cs typeface="TAN Pearl"/>
                <a:sym typeface="TAN Pearl"/>
              </a:rPr>
              <a:t>The</a:t>
            </a:r>
          </a:p>
        </p:txBody>
      </p:sp>
      <p:sp>
        <p:nvSpPr>
          <p:cNvPr name="TextBox 20" id="20"/>
          <p:cNvSpPr txBox="true"/>
          <p:nvPr/>
        </p:nvSpPr>
        <p:spPr>
          <a:xfrm rot="0">
            <a:off x="7321691" y="2584123"/>
            <a:ext cx="9587659" cy="3128076"/>
          </a:xfrm>
          <a:prstGeom prst="rect">
            <a:avLst/>
          </a:prstGeom>
        </p:spPr>
        <p:txBody>
          <a:bodyPr anchor="t" rtlCol="false" tIns="0" lIns="0" bIns="0" rIns="0">
            <a:spAutoFit/>
          </a:bodyPr>
          <a:lstStyle/>
          <a:p>
            <a:pPr algn="l" marL="634517" indent="-317258" lvl="1">
              <a:lnSpc>
                <a:spcPts val="4114"/>
              </a:lnSpc>
              <a:buFont typeface="Arial"/>
              <a:buChar char="•"/>
            </a:pPr>
            <a:r>
              <a:rPr lang="en-US" sz="2938">
                <a:solidFill>
                  <a:srgbClr val="FF3578"/>
                </a:solidFill>
                <a:latin typeface="Maharlika"/>
                <a:ea typeface="Maharlika"/>
                <a:cs typeface="Maharlika"/>
                <a:sym typeface="Maharlika"/>
              </a:rPr>
              <a:t>Characteristics of a Western diet: high-fat, processed, low-fiber</a:t>
            </a:r>
          </a:p>
          <a:p>
            <a:pPr algn="l" marL="634517" indent="-317258" lvl="1">
              <a:lnSpc>
                <a:spcPts val="4114"/>
              </a:lnSpc>
              <a:buFont typeface="Arial"/>
              <a:buChar char="•"/>
            </a:pPr>
            <a:r>
              <a:rPr lang="en-US" sz="2938">
                <a:solidFill>
                  <a:srgbClr val="FF3578"/>
                </a:solidFill>
                <a:latin typeface="Maharlika"/>
                <a:ea typeface="Maharlika"/>
                <a:cs typeface="Maharlika"/>
                <a:sym typeface="Maharlika"/>
              </a:rPr>
              <a:t>Link to chronic inflammation and hormone disruption, weight gain, increases heart disease risk, cancer risk, liver disease risk</a:t>
            </a:r>
          </a:p>
          <a:p>
            <a:pPr algn="ctr">
              <a:lnSpc>
                <a:spcPts val="4114"/>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514661" y="536650"/>
            <a:ext cx="17258678" cy="984100"/>
            <a:chOff x="0" y="0"/>
            <a:chExt cx="4545495" cy="259187"/>
          </a:xfrm>
        </p:grpSpPr>
        <p:sp>
          <p:nvSpPr>
            <p:cNvPr name="Freeform 3" id="3"/>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4" id="4"/>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64908" y="3241463"/>
            <a:ext cx="16863693" cy="5720507"/>
            <a:chOff x="0" y="0"/>
            <a:chExt cx="4441467" cy="1506636"/>
          </a:xfrm>
        </p:grpSpPr>
        <p:sp>
          <p:nvSpPr>
            <p:cNvPr name="Freeform 6" id="6"/>
            <p:cNvSpPr/>
            <p:nvPr/>
          </p:nvSpPr>
          <p:spPr>
            <a:xfrm flipH="false" flipV="false" rot="0">
              <a:off x="0" y="0"/>
              <a:ext cx="4441466" cy="1506636"/>
            </a:xfrm>
            <a:custGeom>
              <a:avLst/>
              <a:gdLst/>
              <a:ahLst/>
              <a:cxnLst/>
              <a:rect r="r" b="b" t="t" l="l"/>
              <a:pathLst>
                <a:path h="1506636" w="4441466">
                  <a:moveTo>
                    <a:pt x="22954" y="0"/>
                  </a:moveTo>
                  <a:lnTo>
                    <a:pt x="4418512" y="0"/>
                  </a:lnTo>
                  <a:cubicBezTo>
                    <a:pt x="4424600" y="0"/>
                    <a:pt x="4430438" y="2418"/>
                    <a:pt x="4434743" y="6723"/>
                  </a:cubicBezTo>
                  <a:cubicBezTo>
                    <a:pt x="4439048" y="11028"/>
                    <a:pt x="4441466" y="16867"/>
                    <a:pt x="4441466" y="22954"/>
                  </a:cubicBezTo>
                  <a:lnTo>
                    <a:pt x="4441466" y="1483681"/>
                  </a:lnTo>
                  <a:cubicBezTo>
                    <a:pt x="4441466" y="1489769"/>
                    <a:pt x="4439048" y="1495608"/>
                    <a:pt x="4434743" y="1499912"/>
                  </a:cubicBezTo>
                  <a:cubicBezTo>
                    <a:pt x="4430438" y="1504217"/>
                    <a:pt x="4424600" y="1506636"/>
                    <a:pt x="4418512" y="1506636"/>
                  </a:cubicBezTo>
                  <a:lnTo>
                    <a:pt x="22954" y="1506636"/>
                  </a:lnTo>
                  <a:cubicBezTo>
                    <a:pt x="16867" y="1506636"/>
                    <a:pt x="11028" y="1504217"/>
                    <a:pt x="6723" y="1499912"/>
                  </a:cubicBezTo>
                  <a:cubicBezTo>
                    <a:pt x="2418" y="1495608"/>
                    <a:pt x="0" y="1489769"/>
                    <a:pt x="0" y="1483681"/>
                  </a:cubicBezTo>
                  <a:lnTo>
                    <a:pt x="0" y="22954"/>
                  </a:lnTo>
                  <a:cubicBezTo>
                    <a:pt x="0" y="16867"/>
                    <a:pt x="2418" y="11028"/>
                    <a:pt x="6723" y="6723"/>
                  </a:cubicBezTo>
                  <a:cubicBezTo>
                    <a:pt x="11028" y="2418"/>
                    <a:pt x="16867" y="0"/>
                    <a:pt x="22954" y="0"/>
                  </a:cubicBezTo>
                  <a:close/>
                </a:path>
              </a:pathLst>
            </a:custGeom>
            <a:solidFill>
              <a:srgbClr val="000000">
                <a:alpha val="0"/>
              </a:srgbClr>
            </a:solidFill>
            <a:ln w="28575" cap="rnd">
              <a:solidFill>
                <a:srgbClr val="FF3578"/>
              </a:solidFill>
              <a:prstDash val="solid"/>
              <a:round/>
            </a:ln>
          </p:spPr>
        </p:sp>
        <p:sp>
          <p:nvSpPr>
            <p:cNvPr name="TextBox 7" id="7"/>
            <p:cNvSpPr txBox="true"/>
            <p:nvPr/>
          </p:nvSpPr>
          <p:spPr>
            <a:xfrm>
              <a:off x="0" y="-66675"/>
              <a:ext cx="4441467" cy="1573311"/>
            </a:xfrm>
            <a:prstGeom prst="rect">
              <a:avLst/>
            </a:prstGeom>
          </p:spPr>
          <p:txBody>
            <a:bodyPr anchor="ctr" rtlCol="false" tIns="50800" lIns="50800" bIns="50800" rIns="50800"/>
            <a:lstStyle/>
            <a:p>
              <a:pPr algn="ctr">
                <a:lnSpc>
                  <a:spcPts val="2659"/>
                </a:lnSpc>
              </a:pPr>
            </a:p>
          </p:txBody>
        </p:sp>
      </p:grpSp>
      <p:graphicFrame>
        <p:nvGraphicFramePr>
          <p:cNvPr name="Table 8" id="8"/>
          <p:cNvGraphicFramePr>
            <a:graphicFrameLocks noGrp="true"/>
          </p:cNvGraphicFramePr>
          <p:nvPr/>
        </p:nvGraphicFramePr>
        <p:xfrm>
          <a:off x="2058930" y="3995352"/>
          <a:ext cx="14096694" cy="4200525"/>
        </p:xfrm>
        <a:graphic>
          <a:graphicData uri="http://schemas.openxmlformats.org/drawingml/2006/table">
            <a:tbl>
              <a:tblPr/>
              <a:tblGrid>
                <a:gridCol w="6440323"/>
                <a:gridCol w="7656371"/>
              </a:tblGrid>
              <a:tr h="1113525">
                <a:tc>
                  <a:txBody>
                    <a:bodyPr anchor="t" rtlCol="false"/>
                    <a:lstStyle/>
                    <a:p>
                      <a:pPr algn="ctr">
                        <a:lnSpc>
                          <a:spcPts val="4199"/>
                        </a:lnSpc>
                        <a:defRPr/>
                      </a:pPr>
                      <a:r>
                        <a:rPr lang="en-US" sz="2999">
                          <a:solidFill>
                            <a:srgbClr val="FF3578"/>
                          </a:solidFill>
                          <a:latin typeface="Maharlika"/>
                          <a:ea typeface="Maharlika"/>
                          <a:cs typeface="Maharlika"/>
                          <a:sym typeface="Maharlika"/>
                        </a:rPr>
                        <a:t>Anti-Inflammatory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c>
                  <a:txBody>
                    <a:bodyPr anchor="t" rtlCol="false"/>
                    <a:lstStyle/>
                    <a:p>
                      <a:pPr algn="ctr">
                        <a:lnSpc>
                          <a:spcPts val="4200"/>
                        </a:lnSpc>
                        <a:defRPr/>
                      </a:pPr>
                      <a:r>
                        <a:rPr lang="en-US" sz="3000">
                          <a:solidFill>
                            <a:srgbClr val="FF3578"/>
                          </a:solidFill>
                          <a:latin typeface="Maharlika"/>
                          <a:ea typeface="Maharlika"/>
                          <a:cs typeface="Maharlika"/>
                          <a:sym typeface="Maharlika"/>
                        </a:rPr>
                        <a:t>Western</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B5CE"/>
                    </a:solidFill>
                  </a:tcPr>
                </a:tc>
              </a:tr>
              <a:tr h="1036350">
                <a:tc>
                  <a:txBody>
                    <a:bodyPr anchor="t" rtlCol="false"/>
                    <a:lstStyle/>
                    <a:p>
                      <a:pPr algn="ctr">
                        <a:lnSpc>
                          <a:spcPts val="3779"/>
                        </a:lnSpc>
                        <a:defRPr/>
                      </a:pPr>
                      <a:r>
                        <a:rPr lang="en-US" sz="2699">
                          <a:solidFill>
                            <a:srgbClr val="FF3578"/>
                          </a:solidFill>
                          <a:latin typeface="Maharlika"/>
                          <a:ea typeface="Maharlika"/>
                          <a:cs typeface="Maharlika"/>
                          <a:sym typeface="Maharlika"/>
                        </a:rPr>
                        <a:t>High fruits and vegetables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779"/>
                        </a:lnSpc>
                        <a:defRPr/>
                      </a:pPr>
                      <a:r>
                        <a:rPr lang="en-US" sz="2699">
                          <a:solidFill>
                            <a:srgbClr val="FF3578"/>
                          </a:solidFill>
                          <a:latin typeface="Maharlika"/>
                          <a:ea typeface="Maharlika"/>
                          <a:cs typeface="Maharlika"/>
                          <a:sym typeface="Maharlika"/>
                        </a:rPr>
                        <a:t>High red and processed meats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025325">
                <a:tc>
                  <a:txBody>
                    <a:bodyPr anchor="t" rtlCol="false"/>
                    <a:lstStyle/>
                    <a:p>
                      <a:pPr algn="ctr">
                        <a:lnSpc>
                          <a:spcPts val="3359"/>
                        </a:lnSpc>
                        <a:defRPr/>
                      </a:pPr>
                      <a:r>
                        <a:rPr lang="en-US" sz="2399">
                          <a:solidFill>
                            <a:srgbClr val="FF3578"/>
                          </a:solidFill>
                          <a:latin typeface="Maharlika"/>
                          <a:ea typeface="Maharlika"/>
                          <a:cs typeface="Maharlika"/>
                          <a:sym typeface="Maharlika"/>
                        </a:rPr>
                        <a:t>High Omega 6 and Omega 3 Fatty Acids</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499"/>
                        </a:lnSpc>
                        <a:defRPr/>
                      </a:pPr>
                      <a:r>
                        <a:rPr lang="en-US" sz="2499">
                          <a:solidFill>
                            <a:srgbClr val="FF3578"/>
                          </a:solidFill>
                          <a:latin typeface="Maharlika"/>
                          <a:ea typeface="Maharlika"/>
                          <a:cs typeface="Maharlika"/>
                          <a:sym typeface="Maharlika"/>
                        </a:rPr>
                        <a:t>High saturated fat</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r h="1025325">
                <a:tc>
                  <a:txBody>
                    <a:bodyPr anchor="t" rtlCol="false"/>
                    <a:lstStyle/>
                    <a:p>
                      <a:pPr algn="ctr">
                        <a:lnSpc>
                          <a:spcPts val="3639"/>
                        </a:lnSpc>
                        <a:defRPr/>
                      </a:pPr>
                      <a:r>
                        <a:rPr lang="en-US" sz="2599">
                          <a:solidFill>
                            <a:srgbClr val="FF3578"/>
                          </a:solidFill>
                          <a:latin typeface="Maharlika"/>
                          <a:ea typeface="Maharlika"/>
                          <a:cs typeface="Maharlika"/>
                          <a:sym typeface="Maharlika"/>
                        </a:rPr>
                        <a:t>Low sugar intake</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c>
                  <a:txBody>
                    <a:bodyPr anchor="t" rtlCol="false"/>
                    <a:lstStyle/>
                    <a:p>
                      <a:pPr algn="ctr">
                        <a:lnSpc>
                          <a:spcPts val="3359"/>
                        </a:lnSpc>
                        <a:defRPr/>
                      </a:pPr>
                      <a:r>
                        <a:rPr lang="en-US" sz="2399">
                          <a:solidFill>
                            <a:srgbClr val="FF3578"/>
                          </a:solidFill>
                          <a:latin typeface="Maharlika"/>
                          <a:ea typeface="Maharlika"/>
                          <a:cs typeface="Maharlika"/>
                          <a:sym typeface="Maharlika"/>
                        </a:rPr>
                        <a:t>Higher sugar intake, and more energy density</a:t>
                      </a:r>
                      <a:endParaRPr lang="en-US" sz="1100"/>
                    </a:p>
                  </a:txBody>
                  <a:tcPr marL="190500" marR="190500" marT="190500" marB="190500" anchor="ctr">
                    <a:lnL cmpd="sng" algn="ctr" cap="flat" w="0">
                      <a:solidFill>
                        <a:srgbClr val="FF9999"/>
                      </a:solidFill>
                      <a:prstDash val="solid"/>
                      <a:round/>
                      <a:headEnd type="none" w="med" len="med"/>
                      <a:tailEnd type="none" w="med" len="med"/>
                    </a:lnL>
                    <a:lnR cmpd="sng" algn="ctr" cap="flat" w="0">
                      <a:solidFill>
                        <a:srgbClr val="FF9999"/>
                      </a:solidFill>
                      <a:prstDash val="solid"/>
                      <a:round/>
                      <a:headEnd type="none" w="med" len="med"/>
                      <a:tailEnd type="none" w="med" len="med"/>
                    </a:lnR>
                    <a:lnT cmpd="sng" algn="ctr" cap="flat" w="0">
                      <a:solidFill>
                        <a:srgbClr val="FF9999"/>
                      </a:solidFill>
                      <a:prstDash val="solid"/>
                      <a:round/>
                      <a:headEnd type="none" w="med" len="med"/>
                      <a:tailEnd type="none" w="med" len="med"/>
                    </a:lnT>
                    <a:lnB cmpd="sng" algn="ctr" cap="flat" w="0">
                      <a:solidFill>
                        <a:srgbClr val="FF9999"/>
                      </a:solidFill>
                      <a:prstDash val="solid"/>
                      <a:round/>
                      <a:headEnd type="none" w="med" len="med"/>
                      <a:tailEnd type="none" w="med" len="med"/>
                    </a:lnB>
                    <a:solidFill>
                      <a:srgbClr val="FFE3E3"/>
                    </a:solidFill>
                  </a:tcPr>
                </a:tc>
              </a:tr>
            </a:tbl>
          </a:graphicData>
        </a:graphic>
      </p:graphicFrame>
      <p:sp>
        <p:nvSpPr>
          <p:cNvPr name="TextBox 9" id="9"/>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BACKGROUND</a:t>
            </a:r>
          </a:p>
        </p:txBody>
      </p:sp>
      <p:sp>
        <p:nvSpPr>
          <p:cNvPr name="TextBox 10" id="10"/>
          <p:cNvSpPr txBox="true"/>
          <p:nvPr/>
        </p:nvSpPr>
        <p:spPr>
          <a:xfrm rot="0">
            <a:off x="2058930" y="1912669"/>
            <a:ext cx="14723326" cy="813049"/>
          </a:xfrm>
          <a:prstGeom prst="rect">
            <a:avLst/>
          </a:prstGeom>
        </p:spPr>
        <p:txBody>
          <a:bodyPr anchor="t" rtlCol="false" tIns="0" lIns="0" bIns="0" rIns="0">
            <a:spAutoFit/>
          </a:bodyPr>
          <a:lstStyle/>
          <a:p>
            <a:pPr algn="l">
              <a:lnSpc>
                <a:spcPts val="6343"/>
              </a:lnSpc>
              <a:spcBef>
                <a:spcPct val="0"/>
              </a:spcBef>
            </a:pPr>
            <a:r>
              <a:rPr lang="en-US" sz="4531">
                <a:solidFill>
                  <a:srgbClr val="FF3578"/>
                </a:solidFill>
                <a:latin typeface="TAN Pearl"/>
                <a:ea typeface="TAN Pearl"/>
                <a:cs typeface="TAN Pearl"/>
                <a:sym typeface="TAN Pearl"/>
              </a:rPr>
              <a:t>Anti-Inflammatory vs Western Diet Plate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6F9"/>
        </a:solidFill>
      </p:bgPr>
    </p:bg>
    <p:spTree>
      <p:nvGrpSpPr>
        <p:cNvPr id="1" name=""/>
        <p:cNvGrpSpPr/>
        <p:nvPr/>
      </p:nvGrpSpPr>
      <p:grpSpPr>
        <a:xfrm>
          <a:off x="0" y="0"/>
          <a:ext cx="0" cy="0"/>
          <a:chOff x="0" y="0"/>
          <a:chExt cx="0" cy="0"/>
        </a:xfrm>
      </p:grpSpPr>
      <p:grpSp>
        <p:nvGrpSpPr>
          <p:cNvPr name="Group 2" id="2"/>
          <p:cNvGrpSpPr/>
          <p:nvPr/>
        </p:nvGrpSpPr>
        <p:grpSpPr>
          <a:xfrm rot="0">
            <a:off x="991693" y="2217859"/>
            <a:ext cx="9580953" cy="6974773"/>
            <a:chOff x="0" y="0"/>
            <a:chExt cx="2523379" cy="1836977"/>
          </a:xfrm>
        </p:grpSpPr>
        <p:sp>
          <p:nvSpPr>
            <p:cNvPr name="Freeform 3" id="3"/>
            <p:cNvSpPr/>
            <p:nvPr/>
          </p:nvSpPr>
          <p:spPr>
            <a:xfrm flipH="false" flipV="false" rot="0">
              <a:off x="0" y="0"/>
              <a:ext cx="2523379" cy="1836977"/>
            </a:xfrm>
            <a:custGeom>
              <a:avLst/>
              <a:gdLst/>
              <a:ahLst/>
              <a:cxnLst/>
              <a:rect r="r" b="b" t="t" l="l"/>
              <a:pathLst>
                <a:path h="1836977" w="2523379">
                  <a:moveTo>
                    <a:pt x="40403" y="0"/>
                  </a:moveTo>
                  <a:lnTo>
                    <a:pt x="2482976" y="0"/>
                  </a:lnTo>
                  <a:cubicBezTo>
                    <a:pt x="2505290" y="0"/>
                    <a:pt x="2523379" y="18089"/>
                    <a:pt x="2523379" y="40403"/>
                  </a:cubicBezTo>
                  <a:lnTo>
                    <a:pt x="2523379" y="1796575"/>
                  </a:lnTo>
                  <a:cubicBezTo>
                    <a:pt x="2523379" y="1807290"/>
                    <a:pt x="2519122" y="1817567"/>
                    <a:pt x="2511545" y="1825144"/>
                  </a:cubicBezTo>
                  <a:cubicBezTo>
                    <a:pt x="2503968" y="1832720"/>
                    <a:pt x="2493691" y="1836977"/>
                    <a:pt x="2482976" y="1836977"/>
                  </a:cubicBezTo>
                  <a:lnTo>
                    <a:pt x="40403" y="1836977"/>
                  </a:lnTo>
                  <a:cubicBezTo>
                    <a:pt x="29687" y="1836977"/>
                    <a:pt x="19411" y="1832720"/>
                    <a:pt x="11834" y="1825144"/>
                  </a:cubicBezTo>
                  <a:cubicBezTo>
                    <a:pt x="4257" y="1817567"/>
                    <a:pt x="0" y="1807290"/>
                    <a:pt x="0" y="1796575"/>
                  </a:cubicBezTo>
                  <a:lnTo>
                    <a:pt x="0" y="40403"/>
                  </a:lnTo>
                  <a:cubicBezTo>
                    <a:pt x="0" y="29687"/>
                    <a:pt x="4257" y="19411"/>
                    <a:pt x="11834" y="11834"/>
                  </a:cubicBezTo>
                  <a:cubicBezTo>
                    <a:pt x="19411" y="4257"/>
                    <a:pt x="29687" y="0"/>
                    <a:pt x="40403" y="0"/>
                  </a:cubicBezTo>
                  <a:close/>
                </a:path>
              </a:pathLst>
            </a:custGeom>
            <a:solidFill>
              <a:srgbClr val="FFB5CE"/>
            </a:solidFill>
          </p:spPr>
        </p:sp>
        <p:sp>
          <p:nvSpPr>
            <p:cNvPr name="TextBox 4" id="4"/>
            <p:cNvSpPr txBox="true"/>
            <p:nvPr/>
          </p:nvSpPr>
          <p:spPr>
            <a:xfrm>
              <a:off x="0" y="-66675"/>
              <a:ext cx="2523379" cy="190365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126399" y="2217859"/>
            <a:ext cx="6132901" cy="6974773"/>
            <a:chOff x="0" y="0"/>
            <a:chExt cx="950147" cy="1080575"/>
          </a:xfrm>
        </p:grpSpPr>
        <p:sp>
          <p:nvSpPr>
            <p:cNvPr name="Freeform 6" id="6"/>
            <p:cNvSpPr/>
            <p:nvPr/>
          </p:nvSpPr>
          <p:spPr>
            <a:xfrm flipH="true" flipV="false" rot="0">
              <a:off x="0" y="0"/>
              <a:ext cx="950147" cy="1080575"/>
            </a:xfrm>
            <a:custGeom>
              <a:avLst/>
              <a:gdLst/>
              <a:ahLst/>
              <a:cxnLst/>
              <a:rect r="r" b="b" t="t" l="l"/>
              <a:pathLst>
                <a:path h="1080575" w="950147">
                  <a:moveTo>
                    <a:pt x="887029" y="0"/>
                  </a:moveTo>
                  <a:lnTo>
                    <a:pt x="63118" y="0"/>
                  </a:lnTo>
                  <a:cubicBezTo>
                    <a:pt x="28259" y="0"/>
                    <a:pt x="0" y="28259"/>
                    <a:pt x="0" y="63118"/>
                  </a:cubicBezTo>
                  <a:lnTo>
                    <a:pt x="0" y="1017457"/>
                  </a:lnTo>
                  <a:cubicBezTo>
                    <a:pt x="0" y="1034197"/>
                    <a:pt x="6650" y="1050251"/>
                    <a:pt x="18487" y="1062088"/>
                  </a:cubicBezTo>
                  <a:cubicBezTo>
                    <a:pt x="30324" y="1073925"/>
                    <a:pt x="46378" y="1080575"/>
                    <a:pt x="63118" y="1080575"/>
                  </a:cubicBezTo>
                  <a:lnTo>
                    <a:pt x="887029" y="1080575"/>
                  </a:lnTo>
                  <a:cubicBezTo>
                    <a:pt x="903769" y="1080575"/>
                    <a:pt x="919823" y="1073925"/>
                    <a:pt x="931660" y="1062088"/>
                  </a:cubicBezTo>
                  <a:cubicBezTo>
                    <a:pt x="943497" y="1050251"/>
                    <a:pt x="950147" y="1034197"/>
                    <a:pt x="950147" y="1017457"/>
                  </a:cubicBezTo>
                  <a:lnTo>
                    <a:pt x="950147" y="63118"/>
                  </a:lnTo>
                  <a:cubicBezTo>
                    <a:pt x="950147" y="28259"/>
                    <a:pt x="921888" y="0"/>
                    <a:pt x="887029" y="0"/>
                  </a:cubicBezTo>
                  <a:close/>
                </a:path>
              </a:pathLst>
            </a:custGeom>
            <a:solidFill>
              <a:srgbClr val="FF3578"/>
            </a:solidFill>
            <a:ln w="12700" cap="rnd">
              <a:solidFill>
                <a:srgbClr val="000000"/>
              </a:solidFill>
              <a:prstDash val="solid"/>
              <a:round/>
            </a:ln>
          </p:spPr>
        </p:sp>
      </p:grpSp>
      <p:grpSp>
        <p:nvGrpSpPr>
          <p:cNvPr name="Group 7" id="7"/>
          <p:cNvGrpSpPr/>
          <p:nvPr/>
        </p:nvGrpSpPr>
        <p:grpSpPr>
          <a:xfrm rot="0">
            <a:off x="514661" y="536650"/>
            <a:ext cx="17258678" cy="984100"/>
            <a:chOff x="0" y="0"/>
            <a:chExt cx="4545495" cy="259187"/>
          </a:xfrm>
        </p:grpSpPr>
        <p:sp>
          <p:nvSpPr>
            <p:cNvPr name="Freeform 8" id="8"/>
            <p:cNvSpPr/>
            <p:nvPr/>
          </p:nvSpPr>
          <p:spPr>
            <a:xfrm flipH="false" flipV="false" rot="0">
              <a:off x="0" y="0"/>
              <a:ext cx="4545495" cy="259187"/>
            </a:xfrm>
            <a:custGeom>
              <a:avLst/>
              <a:gdLst/>
              <a:ahLst/>
              <a:cxnLst/>
              <a:rect r="r" b="b" t="t" l="l"/>
              <a:pathLst>
                <a:path h="259187" w="4545495">
                  <a:moveTo>
                    <a:pt x="12560" y="0"/>
                  </a:moveTo>
                  <a:lnTo>
                    <a:pt x="4532935" y="0"/>
                  </a:lnTo>
                  <a:cubicBezTo>
                    <a:pt x="4539872" y="0"/>
                    <a:pt x="4545495" y="5623"/>
                    <a:pt x="4545495" y="12560"/>
                  </a:cubicBezTo>
                  <a:lnTo>
                    <a:pt x="4545495" y="246626"/>
                  </a:lnTo>
                  <a:cubicBezTo>
                    <a:pt x="4545495" y="253563"/>
                    <a:pt x="4539872" y="259187"/>
                    <a:pt x="4532935" y="259187"/>
                  </a:cubicBezTo>
                  <a:lnTo>
                    <a:pt x="12560" y="259187"/>
                  </a:lnTo>
                  <a:cubicBezTo>
                    <a:pt x="5623" y="259187"/>
                    <a:pt x="0" y="253563"/>
                    <a:pt x="0" y="246626"/>
                  </a:cubicBezTo>
                  <a:lnTo>
                    <a:pt x="0" y="12560"/>
                  </a:lnTo>
                  <a:cubicBezTo>
                    <a:pt x="0" y="5623"/>
                    <a:pt x="5623" y="0"/>
                    <a:pt x="12560" y="0"/>
                  </a:cubicBezTo>
                  <a:close/>
                </a:path>
              </a:pathLst>
            </a:custGeom>
            <a:solidFill>
              <a:srgbClr val="000000">
                <a:alpha val="0"/>
              </a:srgbClr>
            </a:solidFill>
            <a:ln w="28575" cap="rnd">
              <a:solidFill>
                <a:srgbClr val="FF3578"/>
              </a:solidFill>
              <a:prstDash val="solid"/>
              <a:round/>
            </a:ln>
          </p:spPr>
        </p:sp>
        <p:sp>
          <p:nvSpPr>
            <p:cNvPr name="TextBox 9" id="9"/>
            <p:cNvSpPr txBox="true"/>
            <p:nvPr/>
          </p:nvSpPr>
          <p:spPr>
            <a:xfrm>
              <a:off x="0" y="-66675"/>
              <a:ext cx="4545495" cy="325862"/>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127941" y="3500467"/>
            <a:ext cx="4129818" cy="4114800"/>
          </a:xfrm>
          <a:custGeom>
            <a:avLst/>
            <a:gdLst/>
            <a:ahLst/>
            <a:cxnLst/>
            <a:rect r="r" b="b" t="t" l="l"/>
            <a:pathLst>
              <a:path h="4114800" w="4129818">
                <a:moveTo>
                  <a:pt x="0" y="0"/>
                </a:moveTo>
                <a:lnTo>
                  <a:pt x="4129817" y="0"/>
                </a:lnTo>
                <a:lnTo>
                  <a:pt x="412981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881195" y="2833809"/>
            <a:ext cx="7942863" cy="1152342"/>
          </a:xfrm>
          <a:prstGeom prst="rect">
            <a:avLst/>
          </a:prstGeom>
        </p:spPr>
        <p:txBody>
          <a:bodyPr anchor="t" rtlCol="false" tIns="0" lIns="0" bIns="0" rIns="0">
            <a:spAutoFit/>
          </a:bodyPr>
          <a:lstStyle/>
          <a:p>
            <a:pPr algn="l">
              <a:lnSpc>
                <a:spcPts val="8960"/>
              </a:lnSpc>
              <a:spcBef>
                <a:spcPct val="0"/>
              </a:spcBef>
            </a:pPr>
            <a:r>
              <a:rPr lang="en-US" sz="6400">
                <a:solidFill>
                  <a:srgbClr val="FFF6F9"/>
                </a:solidFill>
                <a:latin typeface="TAN Pearl"/>
                <a:ea typeface="TAN Pearl"/>
                <a:cs typeface="TAN Pearl"/>
                <a:sym typeface="TAN Pearl"/>
              </a:rPr>
              <a:t>Study Selection</a:t>
            </a:r>
          </a:p>
        </p:txBody>
      </p:sp>
      <p:sp>
        <p:nvSpPr>
          <p:cNvPr name="TextBox 12" id="12"/>
          <p:cNvSpPr txBox="true"/>
          <p:nvPr/>
        </p:nvSpPr>
        <p:spPr>
          <a:xfrm rot="0">
            <a:off x="1313010" y="4274666"/>
            <a:ext cx="9971700" cy="5661027"/>
          </a:xfrm>
          <a:prstGeom prst="rect">
            <a:avLst/>
          </a:prstGeom>
        </p:spPr>
        <p:txBody>
          <a:bodyPr anchor="t" rtlCol="false" tIns="0" lIns="0" bIns="0" rIns="0">
            <a:spAutoFit/>
          </a:bodyPr>
          <a:lstStyle/>
          <a:p>
            <a:pPr algn="l" marL="697420" indent="-348710" lvl="1">
              <a:lnSpc>
                <a:spcPts val="4522"/>
              </a:lnSpc>
              <a:buFont typeface="Arial"/>
              <a:buChar char="•"/>
            </a:pPr>
            <a:r>
              <a:rPr lang="en-US" sz="3230">
                <a:solidFill>
                  <a:srgbClr val="FFF6F9"/>
                </a:solidFill>
                <a:latin typeface="Maharlika"/>
                <a:ea typeface="Maharlika"/>
                <a:cs typeface="Maharlika"/>
                <a:sym typeface="Maharlika"/>
              </a:rPr>
              <a:t>PICO framework</a:t>
            </a:r>
          </a:p>
          <a:p>
            <a:pPr algn="l" marL="697420" indent="-348710" lvl="1">
              <a:lnSpc>
                <a:spcPts val="4522"/>
              </a:lnSpc>
              <a:buFont typeface="Arial"/>
              <a:buChar char="•"/>
            </a:pPr>
            <a:r>
              <a:rPr lang="en-US" sz="3230">
                <a:solidFill>
                  <a:srgbClr val="FFF6F9"/>
                </a:solidFill>
                <a:latin typeface="Maharlika"/>
                <a:ea typeface="Maharlika"/>
                <a:cs typeface="Maharlika"/>
                <a:sym typeface="Maharlika"/>
              </a:rPr>
              <a:t>Participants: Women ages 18–50 with or without hormone imbalances</a:t>
            </a:r>
          </a:p>
          <a:p>
            <a:pPr algn="l" marL="697420" indent="-348710" lvl="1">
              <a:lnSpc>
                <a:spcPts val="4522"/>
              </a:lnSpc>
              <a:buFont typeface="Arial"/>
              <a:buChar char="•"/>
            </a:pPr>
            <a:r>
              <a:rPr lang="en-US" sz="3230">
                <a:solidFill>
                  <a:srgbClr val="FFF6F9"/>
                </a:solidFill>
                <a:latin typeface="Maharlika"/>
                <a:ea typeface="Maharlika"/>
                <a:cs typeface="Maharlika"/>
                <a:sym typeface="Maharlika"/>
              </a:rPr>
              <a:t>Intervention: Anti-inflammatory diet</a:t>
            </a:r>
          </a:p>
          <a:p>
            <a:pPr algn="l" marL="697420" indent="-348710" lvl="1">
              <a:lnSpc>
                <a:spcPts val="4522"/>
              </a:lnSpc>
              <a:buFont typeface="Arial"/>
              <a:buChar char="•"/>
            </a:pPr>
            <a:r>
              <a:rPr lang="en-US" sz="3230">
                <a:solidFill>
                  <a:srgbClr val="FFF6F9"/>
                </a:solidFill>
                <a:latin typeface="Maharlika"/>
                <a:ea typeface="Maharlika"/>
                <a:cs typeface="Maharlika"/>
                <a:sym typeface="Maharlika"/>
              </a:rPr>
              <a:t>Comparison: Western or non-Anti Inflammatory diets</a:t>
            </a:r>
          </a:p>
          <a:p>
            <a:pPr algn="l" marL="697420" indent="-348710" lvl="1">
              <a:lnSpc>
                <a:spcPts val="4522"/>
              </a:lnSpc>
              <a:buFont typeface="Arial"/>
              <a:buChar char="•"/>
            </a:pPr>
            <a:r>
              <a:rPr lang="en-US" sz="3230">
                <a:solidFill>
                  <a:srgbClr val="FFF6F9"/>
                </a:solidFill>
                <a:latin typeface="Maharlika"/>
                <a:ea typeface="Maharlika"/>
                <a:cs typeface="Maharlika"/>
                <a:sym typeface="Maharlika"/>
              </a:rPr>
              <a:t>Outcome: Metabolic, inflammatory or reproductive markers</a:t>
            </a:r>
          </a:p>
          <a:p>
            <a:pPr algn="just">
              <a:lnSpc>
                <a:spcPts val="4522"/>
              </a:lnSpc>
              <a:spcBef>
                <a:spcPct val="0"/>
              </a:spcBef>
            </a:pPr>
          </a:p>
          <a:p>
            <a:pPr algn="just">
              <a:lnSpc>
                <a:spcPts val="4522"/>
              </a:lnSpc>
              <a:spcBef>
                <a:spcPct val="0"/>
              </a:spcBef>
            </a:pPr>
          </a:p>
        </p:txBody>
      </p:sp>
      <p:sp>
        <p:nvSpPr>
          <p:cNvPr name="TextBox 13" id="13"/>
          <p:cNvSpPr txBox="true"/>
          <p:nvPr/>
        </p:nvSpPr>
        <p:spPr>
          <a:xfrm rot="0">
            <a:off x="7321691" y="772082"/>
            <a:ext cx="3644617" cy="475135"/>
          </a:xfrm>
          <a:prstGeom prst="rect">
            <a:avLst/>
          </a:prstGeom>
        </p:spPr>
        <p:txBody>
          <a:bodyPr anchor="t" rtlCol="false" tIns="0" lIns="0" bIns="0" rIns="0">
            <a:spAutoFit/>
          </a:bodyPr>
          <a:lstStyle/>
          <a:p>
            <a:pPr algn="ctr">
              <a:lnSpc>
                <a:spcPts val="3736"/>
              </a:lnSpc>
              <a:spcBef>
                <a:spcPct val="0"/>
              </a:spcBef>
            </a:pPr>
            <a:r>
              <a:rPr lang="en-US" sz="2668">
                <a:solidFill>
                  <a:srgbClr val="FF3578"/>
                </a:solidFill>
                <a:latin typeface="TAN Pearl"/>
                <a:ea typeface="TAN Pearl"/>
                <a:cs typeface="TAN Pearl"/>
                <a:sym typeface="TAN Pearl"/>
              </a:rPr>
              <a:t>METHODS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DAGlpwGiK6I</dc:identifier>
  <dcterms:modified xsi:type="dcterms:W3CDTF">2011-08-01T06:04:30Z</dcterms:modified>
  <cp:revision>1</cp:revision>
  <dc:title>Non Thesis Presentation</dc:title>
</cp:coreProperties>
</file>