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aleway"/>
      <p:regular r:id="rId16"/>
      <p:bold r:id="rId17"/>
      <p:italic r:id="rId18"/>
      <p:boldItalic r:id="rId19"/>
    </p:embeddedFont>
    <p:embeddedFont>
      <p:font typeface="La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regular.fntdata"/><Relationship Id="rId11" Type="http://schemas.openxmlformats.org/officeDocument/2006/relationships/slide" Target="slides/slide6.xml"/><Relationship Id="rId22" Type="http://schemas.openxmlformats.org/officeDocument/2006/relationships/font" Target="fonts/Lato-italic.fntdata"/><Relationship Id="rId10" Type="http://schemas.openxmlformats.org/officeDocument/2006/relationships/slide" Target="slides/slide5.xml"/><Relationship Id="rId21" Type="http://schemas.openxmlformats.org/officeDocument/2006/relationships/font" Target="fonts/Lato-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La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aleway-bold.fntdata"/><Relationship Id="rId16" Type="http://schemas.openxmlformats.org/officeDocument/2006/relationships/font" Target="fonts/Raleway-regular.fntdata"/><Relationship Id="rId5" Type="http://schemas.openxmlformats.org/officeDocument/2006/relationships/notesMaster" Target="notesMasters/notesMaster1.xml"/><Relationship Id="rId19" Type="http://schemas.openxmlformats.org/officeDocument/2006/relationships/font" Target="fonts/Raleway-boldItalic.fntdata"/><Relationship Id="rId6" Type="http://schemas.openxmlformats.org/officeDocument/2006/relationships/slide" Target="slides/slide1.xml"/><Relationship Id="rId18" Type="http://schemas.openxmlformats.org/officeDocument/2006/relationships/font" Target="fonts/Raleway-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af9dcd2764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af9dcd2764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43bf5be54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43bf5be54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af9dcd2764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af9dcd2764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af9dcd2764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af9dcd2764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af9dcd2764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af9dcd2764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af9dcd2764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2af9dcd2764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af9dcd2764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2af9dcd2764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af9dcd2764_0_1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2af9dcd2764_0_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af9dcd2764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af9dcd2764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850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Clinical Case Study Presentation: CHF with Comorbidities</a:t>
            </a:r>
            <a:endParaRPr>
              <a:latin typeface="Times New Roman"/>
              <a:ea typeface="Times New Roman"/>
              <a:cs typeface="Times New Roman"/>
              <a:sym typeface="Times New Roman"/>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Times New Roman"/>
                <a:ea typeface="Times New Roman"/>
                <a:cs typeface="Times New Roman"/>
                <a:sym typeface="Times New Roman"/>
              </a:rPr>
              <a:t>By Bailey Oliver</a:t>
            </a:r>
            <a:endParaRPr>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References </a:t>
            </a:r>
            <a:endParaRPr>
              <a:latin typeface="Times New Roman"/>
              <a:ea typeface="Times New Roman"/>
              <a:cs typeface="Times New Roman"/>
              <a:sym typeface="Times New Roman"/>
            </a:endParaRPr>
          </a:p>
        </p:txBody>
      </p:sp>
      <p:sp>
        <p:nvSpPr>
          <p:cNvPr id="142" name="Google Shape;142;p22"/>
          <p:cNvSpPr txBox="1"/>
          <p:nvPr>
            <p:ph idx="1" type="body"/>
          </p:nvPr>
        </p:nvSpPr>
        <p:spPr>
          <a:xfrm>
            <a:off x="729450" y="2078875"/>
            <a:ext cx="7688700" cy="2599200"/>
          </a:xfrm>
          <a:prstGeom prst="rect">
            <a:avLst/>
          </a:prstGeom>
        </p:spPr>
        <p:txBody>
          <a:bodyPr anchorCtr="0" anchor="t" bIns="91425" lIns="91425" spcFirstLastPara="1" rIns="91425" wrap="square" tIns="91425">
            <a:noAutofit/>
          </a:bodyPr>
          <a:lstStyle/>
          <a:p>
            <a:pPr indent="-323850" lvl="0" marL="457200" rtl="0" algn="l">
              <a:spcBef>
                <a:spcPts val="1200"/>
              </a:spcBef>
              <a:spcAft>
                <a:spcPts val="0"/>
              </a:spcAft>
              <a:buClr>
                <a:srgbClr val="000000"/>
              </a:buClr>
              <a:buSzPts val="1500"/>
              <a:buFont typeface="Times New Roman"/>
              <a:buAutoNum type="arabicPeriod"/>
            </a:pPr>
            <a:r>
              <a:rPr lang="en" sz="1500">
                <a:solidFill>
                  <a:srgbClr val="000000"/>
                </a:solidFill>
                <a:latin typeface="Times New Roman"/>
                <a:ea typeface="Times New Roman"/>
                <a:cs typeface="Times New Roman"/>
                <a:sym typeface="Times New Roman"/>
              </a:rPr>
              <a:t>Academy of Nutrition and Dietetics. (n.d.). </a:t>
            </a:r>
            <a:r>
              <a:rPr i="1" lang="en" sz="1500">
                <a:solidFill>
                  <a:srgbClr val="000000"/>
                </a:solidFill>
                <a:latin typeface="Times New Roman"/>
                <a:ea typeface="Times New Roman"/>
                <a:cs typeface="Times New Roman"/>
                <a:sym typeface="Times New Roman"/>
              </a:rPr>
              <a:t>Nutrition care manual</a:t>
            </a:r>
            <a:r>
              <a:rPr lang="en" sz="1500">
                <a:solidFill>
                  <a:srgbClr val="000000"/>
                </a:solidFill>
                <a:latin typeface="Times New Roman"/>
                <a:ea typeface="Times New Roman"/>
                <a:cs typeface="Times New Roman"/>
                <a:sym typeface="Times New Roman"/>
              </a:rPr>
              <a:t>. https://www.nutritioncaremanual.org/</a:t>
            </a:r>
            <a:endParaRPr sz="1500">
              <a:solidFill>
                <a:srgbClr val="000000"/>
              </a:solidFill>
              <a:latin typeface="Times New Roman"/>
              <a:ea typeface="Times New Roman"/>
              <a:cs typeface="Times New Roman"/>
              <a:sym typeface="Times New Roman"/>
            </a:endParaRPr>
          </a:p>
          <a:p>
            <a:pPr indent="-323850" lvl="0" marL="457200" rtl="0" algn="l">
              <a:spcBef>
                <a:spcPts val="0"/>
              </a:spcBef>
              <a:spcAft>
                <a:spcPts val="0"/>
              </a:spcAft>
              <a:buClr>
                <a:srgbClr val="000000"/>
              </a:buClr>
              <a:buSzPts val="1500"/>
              <a:buFont typeface="Times New Roman"/>
              <a:buAutoNum type="arabicPeriod"/>
            </a:pPr>
            <a:r>
              <a:rPr lang="en" sz="1500">
                <a:solidFill>
                  <a:srgbClr val="000000"/>
                </a:solidFill>
                <a:latin typeface="Times New Roman"/>
                <a:ea typeface="Times New Roman"/>
                <a:cs typeface="Times New Roman"/>
                <a:sym typeface="Times New Roman"/>
              </a:rPr>
              <a:t>American Diabetes Association (ADA). (2023). </a:t>
            </a:r>
            <a:r>
              <a:rPr i="1" lang="en" sz="1500">
                <a:solidFill>
                  <a:srgbClr val="000000"/>
                </a:solidFill>
                <a:latin typeface="Times New Roman"/>
                <a:ea typeface="Times New Roman"/>
                <a:cs typeface="Times New Roman"/>
                <a:sym typeface="Times New Roman"/>
              </a:rPr>
              <a:t>Standards of medical care in diabetes—2023</a:t>
            </a:r>
            <a:r>
              <a:rPr lang="en" sz="1500">
                <a:solidFill>
                  <a:srgbClr val="000000"/>
                </a:solidFill>
                <a:latin typeface="Times New Roman"/>
                <a:ea typeface="Times New Roman"/>
                <a:cs typeface="Times New Roman"/>
                <a:sym typeface="Times New Roman"/>
              </a:rPr>
              <a:t>. </a:t>
            </a:r>
            <a:r>
              <a:rPr i="1" lang="en" sz="1500">
                <a:solidFill>
                  <a:srgbClr val="000000"/>
                </a:solidFill>
                <a:latin typeface="Times New Roman"/>
                <a:ea typeface="Times New Roman"/>
                <a:cs typeface="Times New Roman"/>
                <a:sym typeface="Times New Roman"/>
              </a:rPr>
              <a:t>Diabetes Care, 46</a:t>
            </a:r>
            <a:r>
              <a:rPr lang="en" sz="1500">
                <a:solidFill>
                  <a:srgbClr val="000000"/>
                </a:solidFill>
                <a:latin typeface="Times New Roman"/>
                <a:ea typeface="Times New Roman"/>
                <a:cs typeface="Times New Roman"/>
                <a:sym typeface="Times New Roman"/>
              </a:rPr>
              <a:t>(Suppl 1), S1-S282. https://doi.org/10.2337/dc23-S001</a:t>
            </a:r>
            <a:endParaRPr sz="1500">
              <a:solidFill>
                <a:srgbClr val="000000"/>
              </a:solidFill>
              <a:latin typeface="Times New Roman"/>
              <a:ea typeface="Times New Roman"/>
              <a:cs typeface="Times New Roman"/>
              <a:sym typeface="Times New Roman"/>
            </a:endParaRPr>
          </a:p>
          <a:p>
            <a:pPr indent="-323850" lvl="0" marL="457200" rtl="0" algn="l">
              <a:spcBef>
                <a:spcPts val="0"/>
              </a:spcBef>
              <a:spcAft>
                <a:spcPts val="0"/>
              </a:spcAft>
              <a:buClr>
                <a:srgbClr val="000000"/>
              </a:buClr>
              <a:buSzPts val="1500"/>
              <a:buFont typeface="Times New Roman"/>
              <a:buAutoNum type="arabicPeriod"/>
            </a:pPr>
            <a:r>
              <a:rPr lang="en" sz="1500">
                <a:solidFill>
                  <a:srgbClr val="000000"/>
                </a:solidFill>
                <a:latin typeface="Times New Roman"/>
                <a:ea typeface="Times New Roman"/>
                <a:cs typeface="Times New Roman"/>
                <a:sym typeface="Times New Roman"/>
              </a:rPr>
              <a:t>Evert, A. B., et al. (2019). </a:t>
            </a:r>
            <a:r>
              <a:rPr i="1" lang="en" sz="1500">
                <a:solidFill>
                  <a:srgbClr val="000000"/>
                </a:solidFill>
                <a:latin typeface="Times New Roman"/>
                <a:ea typeface="Times New Roman"/>
                <a:cs typeface="Times New Roman"/>
                <a:sym typeface="Times New Roman"/>
              </a:rPr>
              <a:t>Nutrition therapy for adults with diabetes or prediabetes: A consensus report</a:t>
            </a:r>
            <a:r>
              <a:rPr lang="en" sz="1500">
                <a:solidFill>
                  <a:srgbClr val="000000"/>
                </a:solidFill>
                <a:latin typeface="Times New Roman"/>
                <a:ea typeface="Times New Roman"/>
                <a:cs typeface="Times New Roman"/>
                <a:sym typeface="Times New Roman"/>
              </a:rPr>
              <a:t>. </a:t>
            </a:r>
            <a:r>
              <a:rPr i="1" lang="en" sz="1500">
                <a:solidFill>
                  <a:srgbClr val="000000"/>
                </a:solidFill>
                <a:latin typeface="Times New Roman"/>
                <a:ea typeface="Times New Roman"/>
                <a:cs typeface="Times New Roman"/>
                <a:sym typeface="Times New Roman"/>
              </a:rPr>
              <a:t>Diabetes Care, 42</a:t>
            </a:r>
            <a:r>
              <a:rPr lang="en" sz="1500">
                <a:solidFill>
                  <a:srgbClr val="000000"/>
                </a:solidFill>
                <a:latin typeface="Times New Roman"/>
                <a:ea typeface="Times New Roman"/>
                <a:cs typeface="Times New Roman"/>
                <a:sym typeface="Times New Roman"/>
              </a:rPr>
              <a:t>(5), 731-754. https://doi.org/10.2337/dci19-0014</a:t>
            </a:r>
            <a:endParaRPr sz="1500">
              <a:solidFill>
                <a:srgbClr val="000000"/>
              </a:solidFill>
              <a:latin typeface="Times New Roman"/>
              <a:ea typeface="Times New Roman"/>
              <a:cs typeface="Times New Roman"/>
              <a:sym typeface="Times New Roman"/>
            </a:endParaRPr>
          </a:p>
          <a:p>
            <a:pPr indent="-323850" lvl="0" marL="457200" rtl="0" algn="l">
              <a:spcBef>
                <a:spcPts val="0"/>
              </a:spcBef>
              <a:spcAft>
                <a:spcPts val="0"/>
              </a:spcAft>
              <a:buClr>
                <a:srgbClr val="000000"/>
              </a:buClr>
              <a:buSzPts val="1500"/>
              <a:buFont typeface="Times New Roman"/>
              <a:buAutoNum type="arabicPeriod"/>
            </a:pPr>
            <a:r>
              <a:rPr lang="en" sz="1500">
                <a:solidFill>
                  <a:srgbClr val="000000"/>
                </a:solidFill>
                <a:latin typeface="Times New Roman"/>
                <a:ea typeface="Times New Roman"/>
                <a:cs typeface="Times New Roman"/>
                <a:sym typeface="Times New Roman"/>
              </a:rPr>
              <a:t>Yancy, C. W., et al. (2017). </a:t>
            </a:r>
            <a:r>
              <a:rPr i="1" lang="en" sz="1500">
                <a:solidFill>
                  <a:srgbClr val="000000"/>
                </a:solidFill>
                <a:latin typeface="Times New Roman"/>
                <a:ea typeface="Times New Roman"/>
                <a:cs typeface="Times New Roman"/>
                <a:sym typeface="Times New Roman"/>
              </a:rPr>
              <a:t>2017 ACC/AHA/HFSA focused update of the 2013 ACCF/AHA guideline for the management of heart failure</a:t>
            </a:r>
            <a:r>
              <a:rPr lang="en" sz="1500">
                <a:solidFill>
                  <a:srgbClr val="000000"/>
                </a:solidFill>
                <a:latin typeface="Times New Roman"/>
                <a:ea typeface="Times New Roman"/>
                <a:cs typeface="Times New Roman"/>
                <a:sym typeface="Times New Roman"/>
              </a:rPr>
              <a:t>. </a:t>
            </a:r>
            <a:r>
              <a:rPr i="1" lang="en" sz="1500">
                <a:solidFill>
                  <a:srgbClr val="000000"/>
                </a:solidFill>
                <a:latin typeface="Times New Roman"/>
                <a:ea typeface="Times New Roman"/>
                <a:cs typeface="Times New Roman"/>
                <a:sym typeface="Times New Roman"/>
              </a:rPr>
              <a:t>Journal of the American College of Cardiology, 70</a:t>
            </a:r>
            <a:r>
              <a:rPr lang="en" sz="1500">
                <a:solidFill>
                  <a:srgbClr val="000000"/>
                </a:solidFill>
                <a:latin typeface="Times New Roman"/>
                <a:ea typeface="Times New Roman"/>
                <a:cs typeface="Times New Roman"/>
                <a:sym typeface="Times New Roman"/>
              </a:rPr>
              <a:t>(6), 776-803. https://doi.org/10.1016/j.jacc.2017.04.025</a:t>
            </a:r>
            <a:endParaRPr sz="6800">
              <a:solidFill>
                <a:srgbClr val="000000"/>
              </a:solidFill>
              <a:latin typeface="Times New Roman"/>
              <a:ea typeface="Times New Roman"/>
              <a:cs typeface="Times New Roman"/>
              <a:sym typeface="Times New Roman"/>
            </a:endParaRPr>
          </a:p>
          <a:p>
            <a:pPr indent="0" lvl="0" marL="0" rtl="0" algn="l">
              <a:spcBef>
                <a:spcPts val="1200"/>
              </a:spcBef>
              <a:spcAft>
                <a:spcPts val="1200"/>
              </a:spcAft>
              <a:buNone/>
            </a:pPr>
            <a:r>
              <a:t/>
            </a:r>
            <a:endParaRPr sz="1700">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ctrTitle"/>
          </p:nvPr>
        </p:nvSpPr>
        <p:spPr>
          <a:xfrm>
            <a:off x="729450" y="1322450"/>
            <a:ext cx="76881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Times New Roman"/>
                <a:ea typeface="Times New Roman"/>
                <a:cs typeface="Times New Roman"/>
                <a:sym typeface="Times New Roman"/>
              </a:rPr>
              <a:t>Table of Contents:</a:t>
            </a:r>
            <a:endParaRPr>
              <a:latin typeface="Times New Roman"/>
              <a:ea typeface="Times New Roman"/>
              <a:cs typeface="Times New Roman"/>
              <a:sym typeface="Times New Roman"/>
            </a:endParaRPr>
          </a:p>
        </p:txBody>
      </p:sp>
      <p:sp>
        <p:nvSpPr>
          <p:cNvPr id="93" name="Google Shape;93;p14"/>
          <p:cNvSpPr txBox="1"/>
          <p:nvPr>
            <p:ph idx="1" type="subTitle"/>
          </p:nvPr>
        </p:nvSpPr>
        <p:spPr>
          <a:xfrm>
            <a:off x="1126050" y="2277050"/>
            <a:ext cx="4983000" cy="2632800"/>
          </a:xfrm>
          <a:prstGeom prst="rect">
            <a:avLst/>
          </a:prstGeom>
        </p:spPr>
        <p:txBody>
          <a:bodyPr anchorCtr="0" anchor="t" bIns="91425" lIns="91425" spcFirstLastPara="1" rIns="91425" wrap="square" tIns="91425">
            <a:noAutofit/>
          </a:bodyPr>
          <a:lstStyle/>
          <a:p>
            <a:pPr indent="-347662" lvl="0" marL="457200" rtl="0" algn="l">
              <a:lnSpc>
                <a:spcPct val="95000"/>
              </a:lnSpc>
              <a:spcBef>
                <a:spcPts val="120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Introduction/Pathophysiology</a:t>
            </a:r>
            <a:endParaRPr sz="2000">
              <a:latin typeface="Times New Roman"/>
              <a:ea typeface="Times New Roman"/>
              <a:cs typeface="Times New Roman"/>
              <a:sym typeface="Times New Roman"/>
            </a:endParaRPr>
          </a:p>
          <a:p>
            <a:pPr indent="-347662" lvl="0" marL="457200" rtl="0" algn="l">
              <a:lnSpc>
                <a:spcPct val="95000"/>
              </a:lnSpc>
              <a:spcBef>
                <a:spcPts val="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Assessment</a:t>
            </a:r>
            <a:endParaRPr sz="2000">
              <a:latin typeface="Times New Roman"/>
              <a:ea typeface="Times New Roman"/>
              <a:cs typeface="Times New Roman"/>
              <a:sym typeface="Times New Roman"/>
            </a:endParaRPr>
          </a:p>
          <a:p>
            <a:pPr indent="-347662" lvl="0" marL="457200" rtl="0" algn="l">
              <a:lnSpc>
                <a:spcPct val="95000"/>
              </a:lnSpc>
              <a:spcBef>
                <a:spcPts val="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Diagnosis</a:t>
            </a:r>
            <a:endParaRPr sz="2000">
              <a:latin typeface="Times New Roman"/>
              <a:ea typeface="Times New Roman"/>
              <a:cs typeface="Times New Roman"/>
              <a:sym typeface="Times New Roman"/>
            </a:endParaRPr>
          </a:p>
          <a:p>
            <a:pPr indent="-347662" lvl="0" marL="457200" rtl="0" algn="l">
              <a:lnSpc>
                <a:spcPct val="95000"/>
              </a:lnSpc>
              <a:spcBef>
                <a:spcPts val="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Intervention</a:t>
            </a:r>
            <a:endParaRPr sz="2000">
              <a:latin typeface="Times New Roman"/>
              <a:ea typeface="Times New Roman"/>
              <a:cs typeface="Times New Roman"/>
              <a:sym typeface="Times New Roman"/>
            </a:endParaRPr>
          </a:p>
          <a:p>
            <a:pPr indent="-347662" lvl="0" marL="457200" rtl="0" algn="l">
              <a:lnSpc>
                <a:spcPct val="95000"/>
              </a:lnSpc>
              <a:spcBef>
                <a:spcPts val="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Monitoring &amp; Evaluation</a:t>
            </a:r>
            <a:endParaRPr sz="2000">
              <a:latin typeface="Times New Roman"/>
              <a:ea typeface="Times New Roman"/>
              <a:cs typeface="Times New Roman"/>
              <a:sym typeface="Times New Roman"/>
            </a:endParaRPr>
          </a:p>
          <a:p>
            <a:pPr indent="-347662" lvl="0" marL="457200" rtl="0" algn="l">
              <a:lnSpc>
                <a:spcPct val="95000"/>
              </a:lnSpc>
              <a:spcBef>
                <a:spcPts val="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Professional Issues</a:t>
            </a:r>
            <a:endParaRPr sz="2000">
              <a:latin typeface="Times New Roman"/>
              <a:ea typeface="Times New Roman"/>
              <a:cs typeface="Times New Roman"/>
              <a:sym typeface="Times New Roman"/>
            </a:endParaRPr>
          </a:p>
          <a:p>
            <a:pPr indent="-347662" lvl="0" marL="457200" rtl="0" algn="l">
              <a:lnSpc>
                <a:spcPct val="95000"/>
              </a:lnSpc>
              <a:spcBef>
                <a:spcPts val="0"/>
              </a:spcBef>
              <a:spcAft>
                <a:spcPts val="0"/>
              </a:spcAft>
              <a:buClr>
                <a:srgbClr val="000000"/>
              </a:buClr>
              <a:buSzPts val="1875"/>
              <a:buFont typeface="Times New Roman"/>
              <a:buChar char="●"/>
            </a:pPr>
            <a:r>
              <a:rPr lang="en" sz="2000">
                <a:latin typeface="Times New Roman"/>
                <a:ea typeface="Times New Roman"/>
                <a:cs typeface="Times New Roman"/>
                <a:sym typeface="Times New Roman"/>
              </a:rPr>
              <a:t>Conclusion</a:t>
            </a:r>
            <a:endParaRPr sz="2000">
              <a:latin typeface="Times New Roman"/>
              <a:ea typeface="Times New Roman"/>
              <a:cs typeface="Times New Roman"/>
              <a:sym typeface="Times New Roman"/>
            </a:endParaRPr>
          </a:p>
          <a:p>
            <a:pPr indent="0" lvl="0" marL="0" rtl="0" algn="l">
              <a:lnSpc>
                <a:spcPct val="80000"/>
              </a:lnSpc>
              <a:spcBef>
                <a:spcPts val="1200"/>
              </a:spcBef>
              <a:spcAft>
                <a:spcPts val="0"/>
              </a:spcAft>
              <a:buSzPts val="275"/>
              <a:buNone/>
            </a:pPr>
            <a:r>
              <a:t/>
            </a:r>
            <a:endParaRPr sz="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727650" y="1277975"/>
            <a:ext cx="7688700" cy="876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Introduction/Pathophysiology of CHF and comorbidities</a:t>
            </a:r>
            <a:endParaRPr sz="2640">
              <a:latin typeface="Times New Roman"/>
              <a:ea typeface="Times New Roman"/>
              <a:cs typeface="Times New Roman"/>
              <a:sym typeface="Times New Roman"/>
            </a:endParaRPr>
          </a:p>
        </p:txBody>
      </p:sp>
      <p:sp>
        <p:nvSpPr>
          <p:cNvPr id="99" name="Google Shape;99;p15"/>
          <p:cNvSpPr txBox="1"/>
          <p:nvPr>
            <p:ph idx="1" type="body"/>
          </p:nvPr>
        </p:nvSpPr>
        <p:spPr>
          <a:xfrm>
            <a:off x="729450" y="2078875"/>
            <a:ext cx="7688700" cy="2973300"/>
          </a:xfrm>
          <a:prstGeom prst="rect">
            <a:avLst/>
          </a:prstGeom>
        </p:spPr>
        <p:txBody>
          <a:bodyPr anchorCtr="0" anchor="t" bIns="91425" lIns="91425" spcFirstLastPara="1" rIns="91425" wrap="square" tIns="91425">
            <a:noAutofit/>
          </a:bodyPr>
          <a:lstStyle/>
          <a:p>
            <a:pPr indent="-355600" lvl="0" marL="457200" rtl="0" algn="l">
              <a:spcBef>
                <a:spcPts val="1200"/>
              </a:spcBef>
              <a:spcAft>
                <a:spcPts val="0"/>
              </a:spcAft>
              <a:buClr>
                <a:srgbClr val="000000"/>
              </a:buClr>
              <a:buSzPts val="2000"/>
              <a:buFont typeface="Arial"/>
              <a:buChar char="●"/>
            </a:pPr>
            <a:r>
              <a:rPr b="1" lang="en" sz="1500">
                <a:solidFill>
                  <a:srgbClr val="000000"/>
                </a:solidFill>
                <a:latin typeface="Times New Roman"/>
                <a:ea typeface="Times New Roman"/>
                <a:cs typeface="Times New Roman"/>
                <a:sym typeface="Times New Roman"/>
              </a:rPr>
              <a:t>Patient Admitted for:</a:t>
            </a:r>
            <a:r>
              <a:rPr lang="en" sz="1500">
                <a:solidFill>
                  <a:srgbClr val="000000"/>
                </a:solidFill>
                <a:latin typeface="Times New Roman"/>
                <a:ea typeface="Times New Roman"/>
                <a:cs typeface="Times New Roman"/>
                <a:sym typeface="Times New Roman"/>
              </a:rPr>
              <a:t> Acute on Chronic Systolic and Diastolic Heart Failure (CHF)</a:t>
            </a:r>
            <a:br>
              <a:rPr lang="en" sz="1500">
                <a:solidFill>
                  <a:srgbClr val="000000"/>
                </a:solidFill>
                <a:latin typeface="Times New Roman"/>
                <a:ea typeface="Times New Roman"/>
                <a:cs typeface="Times New Roman"/>
                <a:sym typeface="Times New Roman"/>
              </a:rPr>
            </a:br>
            <a:r>
              <a:rPr b="1" lang="en" sz="1500">
                <a:solidFill>
                  <a:srgbClr val="000000"/>
                </a:solidFill>
                <a:latin typeface="Times New Roman"/>
                <a:ea typeface="Times New Roman"/>
                <a:cs typeface="Times New Roman"/>
                <a:sym typeface="Times New Roman"/>
              </a:rPr>
              <a:t>RD Consulted for:</a:t>
            </a:r>
            <a:r>
              <a:rPr lang="en" sz="1500">
                <a:solidFill>
                  <a:srgbClr val="000000"/>
                </a:solidFill>
                <a:latin typeface="Times New Roman"/>
                <a:ea typeface="Times New Roman"/>
                <a:cs typeface="Times New Roman"/>
                <a:sym typeface="Times New Roman"/>
              </a:rPr>
              <a:t> CHF Diet Education</a:t>
            </a:r>
            <a:endParaRPr sz="1500">
              <a:solidFill>
                <a:srgbClr val="000000"/>
              </a:solidFill>
              <a:latin typeface="Times New Roman"/>
              <a:ea typeface="Times New Roman"/>
              <a:cs typeface="Times New Roman"/>
              <a:sym typeface="Times New Roman"/>
            </a:endParaRPr>
          </a:p>
          <a:p>
            <a:pPr indent="-355600" lvl="0" marL="457200" rtl="0" algn="l">
              <a:spcBef>
                <a:spcPts val="0"/>
              </a:spcBef>
              <a:spcAft>
                <a:spcPts val="0"/>
              </a:spcAft>
              <a:buClr>
                <a:srgbClr val="000000"/>
              </a:buClr>
              <a:buSzPts val="2000"/>
              <a:buFont typeface="Arial"/>
              <a:buChar char="●"/>
            </a:pPr>
            <a:r>
              <a:rPr b="1" lang="en" sz="1500">
                <a:solidFill>
                  <a:srgbClr val="000000"/>
                </a:solidFill>
                <a:latin typeface="Times New Roman"/>
                <a:ea typeface="Times New Roman"/>
                <a:cs typeface="Times New Roman"/>
                <a:sym typeface="Times New Roman"/>
              </a:rPr>
              <a:t>Pathophysiology:</a:t>
            </a:r>
            <a:br>
              <a:rPr b="1" lang="en" sz="1500">
                <a:solidFill>
                  <a:srgbClr val="000000"/>
                </a:solidFill>
                <a:latin typeface="Times New Roman"/>
                <a:ea typeface="Times New Roman"/>
                <a:cs typeface="Times New Roman"/>
                <a:sym typeface="Times New Roman"/>
              </a:rPr>
            </a:br>
            <a:r>
              <a:rPr lang="en" sz="1500">
                <a:solidFill>
                  <a:srgbClr val="000000"/>
                </a:solidFill>
                <a:latin typeface="Times New Roman"/>
                <a:ea typeface="Times New Roman"/>
                <a:cs typeface="Times New Roman"/>
                <a:sym typeface="Times New Roman"/>
              </a:rPr>
              <a:t>Acute on chronic congestive heart failure occurs when an individual with pre-existing heart failure experiences a sudden worsening of symptoms, often due to fluid overload, medication non-adherence, or dietary factors. This exacerbation leads to increased cardiac workload, fluid retention, and reduced oxygen delivery to tissues, resulting in symptoms like shortness of breath (SOB), edema, and fatigue. The presence of coexisting conditions like hypertension, type 2 diabetes, chronic kidney disease, and morbid obesity complicates management.</a:t>
            </a:r>
            <a:endParaRPr sz="1500">
              <a:solidFill>
                <a:srgbClr val="000000"/>
              </a:solidFill>
              <a:latin typeface="Times New Roman"/>
              <a:ea typeface="Times New Roman"/>
              <a:cs typeface="Times New Roman"/>
              <a:sym typeface="Times New Roman"/>
            </a:endParaRPr>
          </a:p>
          <a:p>
            <a:pPr indent="0" lvl="0" marL="0" rtl="0" algn="l">
              <a:spcBef>
                <a:spcPts val="1200"/>
              </a:spcBef>
              <a:spcAft>
                <a:spcPts val="0"/>
              </a:spcAft>
              <a:buNone/>
            </a:pPr>
            <a:r>
              <a:t/>
            </a:r>
            <a:endParaRPr b="1" sz="2000">
              <a:solidFill>
                <a:srgbClr val="000000"/>
              </a:solidFill>
            </a:endParaRPr>
          </a:p>
          <a:p>
            <a:pPr indent="0" lvl="0" marL="0" rtl="0" algn="l">
              <a:spcBef>
                <a:spcPts val="1200"/>
              </a:spcBef>
              <a:spcAft>
                <a:spcPts val="0"/>
              </a:spcAft>
              <a:buNone/>
            </a:pPr>
            <a:r>
              <a:t/>
            </a:r>
            <a:endParaRPr sz="1400">
              <a:solidFill>
                <a:srgbClr val="000000"/>
              </a:solidFill>
              <a:latin typeface="Times New Roman"/>
              <a:ea typeface="Times New Roman"/>
              <a:cs typeface="Times New Roman"/>
              <a:sym typeface="Times New Roman"/>
            </a:endParaRPr>
          </a:p>
          <a:p>
            <a:pPr indent="0" lvl="0" marL="0" rtl="0" algn="l">
              <a:spcBef>
                <a:spcPts val="0"/>
              </a:spcBef>
              <a:spcAft>
                <a:spcPts val="1200"/>
              </a:spcAft>
              <a:buNone/>
            </a:pPr>
            <a:r>
              <a:t/>
            </a:r>
            <a:endParaRPr sz="1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Nutrition Assessment</a:t>
            </a:r>
            <a:endParaRPr sz="2640">
              <a:latin typeface="Times New Roman"/>
              <a:ea typeface="Times New Roman"/>
              <a:cs typeface="Times New Roman"/>
              <a:sym typeface="Times New Roman"/>
            </a:endParaRPr>
          </a:p>
        </p:txBody>
      </p:sp>
      <p:sp>
        <p:nvSpPr>
          <p:cNvPr id="105" name="Google Shape;105;p16"/>
          <p:cNvSpPr txBox="1"/>
          <p:nvPr>
            <p:ph idx="1" type="body"/>
          </p:nvPr>
        </p:nvSpPr>
        <p:spPr>
          <a:xfrm>
            <a:off x="264300" y="1792875"/>
            <a:ext cx="5072400" cy="37980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None/>
            </a:pPr>
            <a:r>
              <a:rPr b="1" lang="en" sz="900">
                <a:solidFill>
                  <a:srgbClr val="000000"/>
                </a:solidFill>
                <a:latin typeface="Times New Roman"/>
                <a:ea typeface="Times New Roman"/>
                <a:cs typeface="Times New Roman"/>
                <a:sym typeface="Times New Roman"/>
              </a:rPr>
              <a:t>Patient Information:</a:t>
            </a:r>
            <a:endParaRPr b="1" sz="900">
              <a:solidFill>
                <a:srgbClr val="000000"/>
              </a:solidFill>
              <a:latin typeface="Times New Roman"/>
              <a:ea typeface="Times New Roman"/>
              <a:cs typeface="Times New Roman"/>
              <a:sym typeface="Times New Roman"/>
            </a:endParaRPr>
          </a:p>
          <a:p>
            <a:pPr indent="-285750" lvl="0" marL="457200" rtl="0" algn="l">
              <a:spcBef>
                <a:spcPts val="120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42-year-old female</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Acute on chronic systolic and diastolic CHF</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Stage 3a chronic kidney disease</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History of stroke, coronary artery disease, and seizure disorder</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Below-the-knee amputation</a:t>
            </a:r>
            <a:endParaRPr sz="900">
              <a:solidFill>
                <a:srgbClr val="000000"/>
              </a:solidFill>
              <a:latin typeface="Times New Roman"/>
              <a:ea typeface="Times New Roman"/>
              <a:cs typeface="Times New Roman"/>
              <a:sym typeface="Times New Roman"/>
            </a:endParaRPr>
          </a:p>
          <a:p>
            <a:pPr indent="0" lvl="0" marL="0" rtl="0" algn="l">
              <a:spcBef>
                <a:spcPts val="1200"/>
              </a:spcBef>
              <a:spcAft>
                <a:spcPts val="0"/>
              </a:spcAft>
              <a:buNone/>
            </a:pPr>
            <a:r>
              <a:rPr b="1" lang="en" sz="900">
                <a:solidFill>
                  <a:srgbClr val="000000"/>
                </a:solidFill>
                <a:latin typeface="Times New Roman"/>
                <a:ea typeface="Times New Roman"/>
                <a:cs typeface="Times New Roman"/>
                <a:sym typeface="Times New Roman"/>
              </a:rPr>
              <a:t>Primary Concerns:</a:t>
            </a:r>
            <a:endParaRPr b="1" sz="900">
              <a:solidFill>
                <a:srgbClr val="000000"/>
              </a:solidFill>
              <a:latin typeface="Times New Roman"/>
              <a:ea typeface="Times New Roman"/>
              <a:cs typeface="Times New Roman"/>
              <a:sym typeface="Times New Roman"/>
            </a:endParaRPr>
          </a:p>
          <a:p>
            <a:pPr indent="-285750" lvl="0" marL="457200" rtl="0" algn="l">
              <a:spcBef>
                <a:spcPts val="120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Shortness of breath and lower extremity edema</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Denies nausea/vomiting, reports good PO intake</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Hemoglobin A1C: 11.7%</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Sodium: 135 mmol/L (elevated)</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Glucose: 367 mg/dL (elevated)</a:t>
            </a:r>
            <a:endParaRPr sz="900">
              <a:solidFill>
                <a:srgbClr val="000000"/>
              </a:solidFill>
              <a:latin typeface="Times New Roman"/>
              <a:ea typeface="Times New Roman"/>
              <a:cs typeface="Times New Roman"/>
              <a:sym typeface="Times New Roman"/>
            </a:endParaRPr>
          </a:p>
          <a:p>
            <a:pPr indent="0" lvl="0" marL="0" rtl="0" algn="l">
              <a:spcBef>
                <a:spcPts val="1200"/>
              </a:spcBef>
              <a:spcAft>
                <a:spcPts val="0"/>
              </a:spcAft>
              <a:buNone/>
            </a:pPr>
            <a:r>
              <a:rPr b="1" lang="en" sz="900">
                <a:solidFill>
                  <a:srgbClr val="000000"/>
                </a:solidFill>
                <a:latin typeface="Times New Roman"/>
                <a:ea typeface="Times New Roman"/>
                <a:cs typeface="Times New Roman"/>
                <a:sym typeface="Times New Roman"/>
              </a:rPr>
              <a:t>Medical History:</a:t>
            </a:r>
            <a:endParaRPr b="1" sz="900">
              <a:solidFill>
                <a:srgbClr val="000000"/>
              </a:solidFill>
              <a:latin typeface="Times New Roman"/>
              <a:ea typeface="Times New Roman"/>
              <a:cs typeface="Times New Roman"/>
              <a:sym typeface="Times New Roman"/>
            </a:endParaRPr>
          </a:p>
          <a:p>
            <a:pPr indent="-285750" lvl="0" marL="457200" rtl="0" algn="l">
              <a:spcBef>
                <a:spcPts val="120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Comorbidities: CKD, CAD, HTN, T2DM, stroke</a:t>
            </a:r>
            <a:endParaRPr sz="900">
              <a:solidFill>
                <a:srgbClr val="000000"/>
              </a:solidFill>
              <a:latin typeface="Times New Roman"/>
              <a:ea typeface="Times New Roman"/>
              <a:cs typeface="Times New Roman"/>
              <a:sym typeface="Times New Roman"/>
            </a:endParaRPr>
          </a:p>
          <a:p>
            <a:pPr indent="-285750" lvl="0" marL="457200" rtl="0" algn="l">
              <a:spcBef>
                <a:spcPts val="0"/>
              </a:spcBef>
              <a:spcAft>
                <a:spcPts val="0"/>
              </a:spcAft>
              <a:buClr>
                <a:srgbClr val="000000"/>
              </a:buClr>
              <a:buSzPts val="900"/>
              <a:buFont typeface="Times New Roman"/>
              <a:buChar char="●"/>
            </a:pPr>
            <a:r>
              <a:rPr lang="en" sz="900">
                <a:solidFill>
                  <a:srgbClr val="000000"/>
                </a:solidFill>
                <a:latin typeface="Times New Roman"/>
                <a:ea typeface="Times New Roman"/>
                <a:cs typeface="Times New Roman"/>
                <a:sym typeface="Times New Roman"/>
              </a:rPr>
              <a:t>Medications include atorvastatin, insulin lispro, gabapentin, lasix, and protonix</a:t>
            </a:r>
            <a:endParaRPr b="1" sz="1025">
              <a:solidFill>
                <a:srgbClr val="000000"/>
              </a:solidFill>
              <a:latin typeface="Times New Roman"/>
              <a:ea typeface="Times New Roman"/>
              <a:cs typeface="Times New Roman"/>
              <a:sym typeface="Times New Roman"/>
            </a:endParaRPr>
          </a:p>
          <a:p>
            <a:pPr indent="0" lvl="0" marL="0" rtl="0" algn="l">
              <a:lnSpc>
                <a:spcPct val="95000"/>
              </a:lnSpc>
              <a:spcBef>
                <a:spcPts val="1200"/>
              </a:spcBef>
              <a:spcAft>
                <a:spcPts val="1200"/>
              </a:spcAft>
              <a:buSzPts val="275"/>
              <a:buNone/>
            </a:pPr>
            <a:r>
              <a:t/>
            </a:r>
            <a:endParaRPr sz="300"/>
          </a:p>
        </p:txBody>
      </p:sp>
      <p:sp>
        <p:nvSpPr>
          <p:cNvPr id="106" name="Google Shape;106;p16"/>
          <p:cNvSpPr txBox="1"/>
          <p:nvPr/>
        </p:nvSpPr>
        <p:spPr>
          <a:xfrm>
            <a:off x="5205825" y="1853850"/>
            <a:ext cx="3574800" cy="2199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b="1" lang="en" sz="1100">
                <a:latin typeface="Times New Roman"/>
                <a:ea typeface="Times New Roman"/>
                <a:cs typeface="Times New Roman"/>
                <a:sym typeface="Times New Roman"/>
              </a:rPr>
              <a:t>Anthropometrics:</a:t>
            </a:r>
            <a:endParaRPr b="1" sz="1100">
              <a:latin typeface="Times New Roman"/>
              <a:ea typeface="Times New Roman"/>
              <a:cs typeface="Times New Roman"/>
              <a:sym typeface="Times New Roman"/>
            </a:endParaRPr>
          </a:p>
          <a:p>
            <a:pPr indent="-298450" lvl="0" marL="457200" rtl="0" algn="l">
              <a:lnSpc>
                <a:spcPct val="115000"/>
              </a:lnSpc>
              <a:spcBef>
                <a:spcPts val="1200"/>
              </a:spcBef>
              <a:spcAft>
                <a:spcPts val="0"/>
              </a:spcAft>
              <a:buSzPts val="1100"/>
              <a:buFont typeface="Times New Roman"/>
              <a:buChar char="●"/>
            </a:pPr>
            <a:r>
              <a:rPr lang="en" sz="1100">
                <a:latin typeface="Times New Roman"/>
                <a:ea typeface="Times New Roman"/>
                <a:cs typeface="Times New Roman"/>
                <a:sym typeface="Times New Roman"/>
              </a:rPr>
              <a:t>Height: 71”</a:t>
            </a:r>
            <a:endParaRPr sz="1100">
              <a:latin typeface="Times New Roman"/>
              <a:ea typeface="Times New Roman"/>
              <a:cs typeface="Times New Roman"/>
              <a:sym typeface="Times New Roman"/>
            </a:endParaRPr>
          </a:p>
          <a:p>
            <a:pPr indent="-298450" lvl="0" marL="4572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Weight: 172.2 kg (BMI: 52.9)</a:t>
            </a:r>
            <a:endParaRPr sz="1100">
              <a:latin typeface="Times New Roman"/>
              <a:ea typeface="Times New Roman"/>
              <a:cs typeface="Times New Roman"/>
              <a:sym typeface="Times New Roman"/>
            </a:endParaRPr>
          </a:p>
          <a:p>
            <a:pPr indent="-298450" lvl="0" marL="4572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Recent weight trends:</a:t>
            </a:r>
            <a:endParaRPr sz="1100">
              <a:latin typeface="Times New Roman"/>
              <a:ea typeface="Times New Roman"/>
              <a:cs typeface="Times New Roman"/>
              <a:sym typeface="Times New Roman"/>
            </a:endParaRPr>
          </a:p>
          <a:p>
            <a:pPr indent="-298450" lvl="1" marL="9144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12/26/24: 142 kg</a:t>
            </a:r>
            <a:endParaRPr sz="1100">
              <a:latin typeface="Times New Roman"/>
              <a:ea typeface="Times New Roman"/>
              <a:cs typeface="Times New Roman"/>
              <a:sym typeface="Times New Roman"/>
            </a:endParaRPr>
          </a:p>
          <a:p>
            <a:pPr indent="-298450" lvl="1" marL="9144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1/16/25: 163 kg</a:t>
            </a:r>
            <a:endParaRPr sz="1100">
              <a:latin typeface="Times New Roman"/>
              <a:ea typeface="Times New Roman"/>
              <a:cs typeface="Times New Roman"/>
              <a:sym typeface="Times New Roman"/>
            </a:endParaRPr>
          </a:p>
          <a:p>
            <a:pPr indent="-298450" lvl="1" marL="9144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3/26/25: 172 kg</a:t>
            </a:r>
            <a:endParaRPr sz="1100">
              <a:latin typeface="Times New Roman"/>
              <a:ea typeface="Times New Roman"/>
              <a:cs typeface="Times New Roman"/>
              <a:sym typeface="Times New Roman"/>
            </a:endParaRPr>
          </a:p>
          <a:p>
            <a:pPr indent="-298450" lvl="0" marL="4572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Blood Pressure: 120/69 mmHg</a:t>
            </a:r>
            <a:endParaRPr sz="1100">
              <a:latin typeface="Times New Roman"/>
              <a:ea typeface="Times New Roman"/>
              <a:cs typeface="Times New Roman"/>
              <a:sym typeface="Times New Roman"/>
            </a:endParaRPr>
          </a:p>
          <a:p>
            <a:pPr indent="-298450" lvl="0" marL="457200" rtl="0" algn="l">
              <a:lnSpc>
                <a:spcPct val="115000"/>
              </a:lnSpc>
              <a:spcBef>
                <a:spcPts val="0"/>
              </a:spcBef>
              <a:spcAft>
                <a:spcPts val="0"/>
              </a:spcAft>
              <a:buSzPts val="1100"/>
              <a:buFont typeface="Times New Roman"/>
              <a:buChar char="●"/>
            </a:pPr>
            <a:r>
              <a:rPr lang="en" sz="1100">
                <a:latin typeface="Times New Roman"/>
                <a:ea typeface="Times New Roman"/>
                <a:cs typeface="Times New Roman"/>
                <a:sym typeface="Times New Roman"/>
              </a:rPr>
              <a:t>Wound: Diabetic ulcer on left leg</a:t>
            </a:r>
            <a:endParaRPr b="1" sz="1225">
              <a:latin typeface="Times New Roman"/>
              <a:ea typeface="Times New Roman"/>
              <a:cs typeface="Times New Roman"/>
              <a:sym typeface="Times New Roman"/>
            </a:endParaRPr>
          </a:p>
          <a:p>
            <a:pPr indent="0" lvl="0" marL="0" rtl="0" algn="l">
              <a:spcBef>
                <a:spcPts val="1200"/>
              </a:spcBef>
              <a:spcAft>
                <a:spcPts val="0"/>
              </a:spcAft>
              <a:buNone/>
            </a:pPr>
            <a:r>
              <a:t/>
            </a:r>
            <a:endParaRPr sz="1600">
              <a:solidFill>
                <a:schemeClr val="accent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Nutrition Diagnoses (PES)</a:t>
            </a:r>
            <a:endParaRPr sz="2640">
              <a:latin typeface="Times New Roman"/>
              <a:ea typeface="Times New Roman"/>
              <a:cs typeface="Times New Roman"/>
              <a:sym typeface="Times New Roman"/>
            </a:endParaRPr>
          </a:p>
        </p:txBody>
      </p:sp>
      <p:sp>
        <p:nvSpPr>
          <p:cNvPr id="112" name="Google Shape;112;p17"/>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0" lvl="0" marL="0" rtl="0" algn="l">
              <a:spcBef>
                <a:spcPts val="1200"/>
              </a:spcBef>
              <a:spcAft>
                <a:spcPts val="1200"/>
              </a:spcAft>
              <a:buNone/>
            </a:pPr>
            <a:r>
              <a:rPr lang="en" sz="1600">
                <a:solidFill>
                  <a:srgbClr val="000000"/>
                </a:solidFill>
                <a:latin typeface="Times New Roman"/>
                <a:ea typeface="Times New Roman"/>
                <a:cs typeface="Times New Roman"/>
                <a:sym typeface="Times New Roman"/>
              </a:rPr>
              <a:t>Decreased sodium and fluid needs related to cardiac dysfunction, as evidenced by an EF of 20-25%, SOB, lower extremity edema, and CHF exacerbation.</a:t>
            </a:r>
            <a:endParaRPr sz="1600">
              <a:solidFill>
                <a:srgbClr val="000000"/>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8"/>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Nutrition Intervention</a:t>
            </a:r>
            <a:endParaRPr sz="2640">
              <a:latin typeface="Times New Roman"/>
              <a:ea typeface="Times New Roman"/>
              <a:cs typeface="Times New Roman"/>
              <a:sym typeface="Times New Roman"/>
            </a:endParaRPr>
          </a:p>
        </p:txBody>
      </p:sp>
      <p:sp>
        <p:nvSpPr>
          <p:cNvPr id="118" name="Google Shape;118;p18"/>
          <p:cNvSpPr txBox="1"/>
          <p:nvPr>
            <p:ph idx="1" type="body"/>
          </p:nvPr>
        </p:nvSpPr>
        <p:spPr>
          <a:xfrm>
            <a:off x="729450" y="2007700"/>
            <a:ext cx="7688700" cy="27159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None/>
            </a:pPr>
            <a:r>
              <a:rPr b="1" lang="en" sz="1600">
                <a:solidFill>
                  <a:srgbClr val="000000"/>
                </a:solidFill>
                <a:latin typeface="Times New Roman"/>
                <a:ea typeface="Times New Roman"/>
                <a:cs typeface="Times New Roman"/>
                <a:sym typeface="Times New Roman"/>
              </a:rPr>
              <a:t>CHF Diet Education Provided</a:t>
            </a:r>
            <a:endParaRPr b="1" sz="1600">
              <a:solidFill>
                <a:srgbClr val="000000"/>
              </a:solidFill>
              <a:latin typeface="Times New Roman"/>
              <a:ea typeface="Times New Roman"/>
              <a:cs typeface="Times New Roman"/>
              <a:sym typeface="Times New Roman"/>
            </a:endParaRPr>
          </a:p>
          <a:p>
            <a:pPr indent="-330200" lvl="0" marL="457200" rtl="0" algn="l">
              <a:spcBef>
                <a:spcPts val="1200"/>
              </a:spcBef>
              <a:spcAft>
                <a:spcPts val="0"/>
              </a:spcAft>
              <a:buClr>
                <a:srgbClr val="000000"/>
              </a:buClr>
              <a:buSzPts val="1600"/>
              <a:buFont typeface="Times New Roman"/>
              <a:buChar char="●"/>
            </a:pPr>
            <a:r>
              <a:rPr lang="en" sz="1600">
                <a:solidFill>
                  <a:srgbClr val="000000"/>
                </a:solidFill>
                <a:latin typeface="Times New Roman"/>
                <a:ea typeface="Times New Roman"/>
                <a:cs typeface="Times New Roman"/>
                <a:sym typeface="Times New Roman"/>
              </a:rPr>
              <a:t>8-cup fluid restriction (2000 mL/day)</a:t>
            </a:r>
            <a:endParaRPr sz="1600">
              <a:solidFill>
                <a:srgbClr val="000000"/>
              </a:solidFill>
              <a:latin typeface="Times New Roman"/>
              <a:ea typeface="Times New Roman"/>
              <a:cs typeface="Times New Roman"/>
              <a:sym typeface="Times New Roman"/>
            </a:endParaRPr>
          </a:p>
          <a:p>
            <a:pPr indent="-330200" lvl="0" marL="457200" rtl="0" algn="l">
              <a:spcBef>
                <a:spcPts val="0"/>
              </a:spcBef>
              <a:spcAft>
                <a:spcPts val="0"/>
              </a:spcAft>
              <a:buClr>
                <a:srgbClr val="000000"/>
              </a:buClr>
              <a:buSzPts val="1600"/>
              <a:buFont typeface="Times New Roman"/>
              <a:buChar char="●"/>
            </a:pPr>
            <a:r>
              <a:rPr lang="en" sz="1600">
                <a:solidFill>
                  <a:srgbClr val="000000"/>
                </a:solidFill>
                <a:latin typeface="Times New Roman"/>
                <a:ea typeface="Times New Roman"/>
                <a:cs typeface="Times New Roman"/>
                <a:sym typeface="Times New Roman"/>
              </a:rPr>
              <a:t>Sodium restriction: &lt;2,000 mg/day</a:t>
            </a:r>
            <a:endParaRPr sz="1600">
              <a:solidFill>
                <a:srgbClr val="000000"/>
              </a:solidFill>
              <a:latin typeface="Times New Roman"/>
              <a:ea typeface="Times New Roman"/>
              <a:cs typeface="Times New Roman"/>
              <a:sym typeface="Times New Roman"/>
            </a:endParaRPr>
          </a:p>
          <a:p>
            <a:pPr indent="-330200" lvl="0" marL="457200" rtl="0" algn="l">
              <a:spcBef>
                <a:spcPts val="0"/>
              </a:spcBef>
              <a:spcAft>
                <a:spcPts val="0"/>
              </a:spcAft>
              <a:buClr>
                <a:srgbClr val="000000"/>
              </a:buClr>
              <a:buSzPts val="1600"/>
              <a:buFont typeface="Times New Roman"/>
              <a:buChar char="●"/>
            </a:pPr>
            <a:r>
              <a:rPr lang="en" sz="1600">
                <a:solidFill>
                  <a:srgbClr val="000000"/>
                </a:solidFill>
                <a:latin typeface="Times New Roman"/>
                <a:ea typeface="Times New Roman"/>
                <a:cs typeface="Times New Roman"/>
                <a:sym typeface="Times New Roman"/>
              </a:rPr>
              <a:t>Avoidance of high-sodium foods and added salt</a:t>
            </a:r>
            <a:endParaRPr sz="1600">
              <a:solidFill>
                <a:srgbClr val="000000"/>
              </a:solidFill>
              <a:latin typeface="Times New Roman"/>
              <a:ea typeface="Times New Roman"/>
              <a:cs typeface="Times New Roman"/>
              <a:sym typeface="Times New Roman"/>
            </a:endParaRPr>
          </a:p>
          <a:p>
            <a:pPr indent="-330200" lvl="0" marL="457200" rtl="0" algn="l">
              <a:spcBef>
                <a:spcPts val="0"/>
              </a:spcBef>
              <a:spcAft>
                <a:spcPts val="0"/>
              </a:spcAft>
              <a:buClr>
                <a:srgbClr val="000000"/>
              </a:buClr>
              <a:buSzPts val="1600"/>
              <a:buFont typeface="Times New Roman"/>
              <a:buChar char="●"/>
            </a:pPr>
            <a:r>
              <a:rPr lang="en" sz="1600">
                <a:solidFill>
                  <a:srgbClr val="000000"/>
                </a:solidFill>
                <a:latin typeface="Times New Roman"/>
                <a:ea typeface="Times New Roman"/>
                <a:cs typeface="Times New Roman"/>
                <a:sym typeface="Times New Roman"/>
              </a:rPr>
              <a:t>Label reading guidance for sodium content</a:t>
            </a:r>
            <a:endParaRPr sz="1600">
              <a:solidFill>
                <a:srgbClr val="000000"/>
              </a:solidFill>
              <a:latin typeface="Times New Roman"/>
              <a:ea typeface="Times New Roman"/>
              <a:cs typeface="Times New Roman"/>
              <a:sym typeface="Times New Roman"/>
            </a:endParaRPr>
          </a:p>
          <a:p>
            <a:pPr indent="-330200" lvl="0" marL="457200" rtl="0" algn="l">
              <a:spcBef>
                <a:spcPts val="0"/>
              </a:spcBef>
              <a:spcAft>
                <a:spcPts val="0"/>
              </a:spcAft>
              <a:buClr>
                <a:srgbClr val="000000"/>
              </a:buClr>
              <a:buSzPts val="1600"/>
              <a:buFont typeface="Times New Roman"/>
              <a:buChar char="●"/>
            </a:pPr>
            <a:r>
              <a:rPr lang="en" sz="1600">
                <a:solidFill>
                  <a:srgbClr val="000000"/>
                </a:solidFill>
                <a:latin typeface="Times New Roman"/>
                <a:ea typeface="Times New Roman"/>
                <a:cs typeface="Times New Roman"/>
                <a:sym typeface="Times New Roman"/>
              </a:rPr>
              <a:t>Encouraging naturally lower-sodium foods</a:t>
            </a:r>
            <a:endParaRPr sz="1600">
              <a:solidFill>
                <a:srgbClr val="000000"/>
              </a:solidFill>
              <a:latin typeface="Times New Roman"/>
              <a:ea typeface="Times New Roman"/>
              <a:cs typeface="Times New Roman"/>
              <a:sym typeface="Times New Roman"/>
            </a:endParaRPr>
          </a:p>
          <a:p>
            <a:pPr indent="-330200" lvl="0" marL="457200" rtl="0" algn="l">
              <a:spcBef>
                <a:spcPts val="0"/>
              </a:spcBef>
              <a:spcAft>
                <a:spcPts val="0"/>
              </a:spcAft>
              <a:buClr>
                <a:srgbClr val="000000"/>
              </a:buClr>
              <a:buSzPts val="1600"/>
              <a:buFont typeface="Times New Roman"/>
              <a:buChar char="●"/>
            </a:pPr>
            <a:r>
              <a:rPr lang="en" sz="1600">
                <a:solidFill>
                  <a:srgbClr val="000000"/>
                </a:solidFill>
                <a:latin typeface="Times New Roman"/>
                <a:ea typeface="Times New Roman"/>
                <a:cs typeface="Times New Roman"/>
                <a:sym typeface="Times New Roman"/>
              </a:rPr>
              <a:t>Written educational materials provided</a:t>
            </a:r>
            <a:endParaRPr b="1" sz="2000">
              <a:solidFill>
                <a:srgbClr val="000000"/>
              </a:solidFill>
              <a:latin typeface="Times New Roman"/>
              <a:ea typeface="Times New Roman"/>
              <a:cs typeface="Times New Roman"/>
              <a:sym typeface="Times New Roman"/>
            </a:endParaRPr>
          </a:p>
          <a:p>
            <a:pPr indent="0" lvl="0" marL="0" rtl="0" algn="l">
              <a:lnSpc>
                <a:spcPct val="105000"/>
              </a:lnSpc>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9"/>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Monitoring and Evaluation</a:t>
            </a:r>
            <a:endParaRPr sz="2640">
              <a:latin typeface="Times New Roman"/>
              <a:ea typeface="Times New Roman"/>
              <a:cs typeface="Times New Roman"/>
              <a:sym typeface="Times New Roman"/>
            </a:endParaRPr>
          </a:p>
        </p:txBody>
      </p:sp>
      <p:sp>
        <p:nvSpPr>
          <p:cNvPr id="124" name="Google Shape;124;p19"/>
          <p:cNvSpPr txBox="1"/>
          <p:nvPr>
            <p:ph idx="1" type="body"/>
          </p:nvPr>
        </p:nvSpPr>
        <p:spPr>
          <a:xfrm>
            <a:off x="727650" y="2036450"/>
            <a:ext cx="7688700" cy="2705400"/>
          </a:xfrm>
          <a:prstGeom prst="rect">
            <a:avLst/>
          </a:prstGeom>
        </p:spPr>
        <p:txBody>
          <a:bodyPr anchorCtr="0" anchor="t" bIns="91425" lIns="91425" spcFirstLastPara="1" rIns="91425" wrap="square" tIns="91425">
            <a:noAutofit/>
          </a:bodyPr>
          <a:lstStyle/>
          <a:p>
            <a:pPr indent="0" lvl="0" marL="0" rtl="0" algn="l">
              <a:spcBef>
                <a:spcPts val="1400"/>
              </a:spcBef>
              <a:spcAft>
                <a:spcPts val="0"/>
              </a:spcAft>
              <a:buNone/>
            </a:pPr>
            <a:r>
              <a:t/>
            </a:r>
            <a:endParaRPr b="1" sz="2000">
              <a:solidFill>
                <a:srgbClr val="000000"/>
              </a:solidFill>
              <a:latin typeface="Times New Roman"/>
              <a:ea typeface="Times New Roman"/>
              <a:cs typeface="Times New Roman"/>
              <a:sym typeface="Times New Roman"/>
            </a:endParaRPr>
          </a:p>
          <a:p>
            <a:pPr indent="-342900" lvl="0" marL="457200" rtl="0" algn="l">
              <a:spcBef>
                <a:spcPts val="120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Oral intake</a:t>
            </a:r>
            <a:endParaRPr sz="1800">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Weight trends</a:t>
            </a:r>
            <a:endParaRPr sz="1800">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Laboratory markers (glucose, sodium, kidney function)</a:t>
            </a:r>
            <a:endParaRPr sz="1800">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Edema assessment</a:t>
            </a:r>
            <a:endParaRPr sz="1800">
              <a:solidFill>
                <a:srgbClr val="000000"/>
              </a:solidFill>
              <a:latin typeface="Times New Roman"/>
              <a:ea typeface="Times New Roman"/>
              <a:cs typeface="Times New Roman"/>
              <a:sym typeface="Times New Roman"/>
            </a:endParaRPr>
          </a:p>
          <a:p>
            <a:pPr indent="0" lvl="0" marL="0" rtl="0" algn="l">
              <a:spcBef>
                <a:spcPts val="1200"/>
              </a:spcBef>
              <a:spcAft>
                <a:spcPts val="1200"/>
              </a:spcAft>
              <a:buNone/>
            </a:pPr>
            <a:r>
              <a:t/>
            </a:r>
            <a:endParaRPr sz="1700">
              <a:solidFill>
                <a:srgbClr val="00000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Professional Issues</a:t>
            </a:r>
            <a:endParaRPr sz="2640">
              <a:latin typeface="Times New Roman"/>
              <a:ea typeface="Times New Roman"/>
              <a:cs typeface="Times New Roman"/>
              <a:sym typeface="Times New Roman"/>
            </a:endParaRPr>
          </a:p>
        </p:txBody>
      </p:sp>
      <p:sp>
        <p:nvSpPr>
          <p:cNvPr id="130" name="Google Shape;130;p20"/>
          <p:cNvSpPr txBox="1"/>
          <p:nvPr>
            <p:ph idx="1" type="body"/>
          </p:nvPr>
        </p:nvSpPr>
        <p:spPr>
          <a:xfrm>
            <a:off x="727650" y="1919750"/>
            <a:ext cx="7688700" cy="2115900"/>
          </a:xfrm>
          <a:prstGeom prst="rect">
            <a:avLst/>
          </a:prstGeom>
        </p:spPr>
        <p:txBody>
          <a:bodyPr anchorCtr="0" anchor="t" bIns="91425" lIns="91425" spcFirstLastPara="1" rIns="91425" wrap="square" tIns="91425">
            <a:noAutofit/>
          </a:bodyPr>
          <a:lstStyle/>
          <a:p>
            <a:pPr indent="0" lvl="0" marL="0" rtl="0" algn="l">
              <a:lnSpc>
                <a:spcPct val="95000"/>
              </a:lnSpc>
              <a:spcBef>
                <a:spcPts val="1200"/>
              </a:spcBef>
              <a:spcAft>
                <a:spcPts val="0"/>
              </a:spcAft>
              <a:buSzPts val="605"/>
              <a:buNone/>
            </a:pPr>
            <a:r>
              <a:rPr b="1" lang="en" sz="1405">
                <a:solidFill>
                  <a:srgbClr val="000000"/>
                </a:solidFill>
                <a:latin typeface="Times New Roman"/>
                <a:ea typeface="Times New Roman"/>
                <a:cs typeface="Times New Roman"/>
                <a:sym typeface="Times New Roman"/>
              </a:rPr>
              <a:t>Code of Ethics (Academy of Nutrition and Dietetics, 2023)</a:t>
            </a:r>
            <a:endParaRPr b="1" sz="1405">
              <a:solidFill>
                <a:srgbClr val="000000"/>
              </a:solidFill>
              <a:latin typeface="Times New Roman"/>
              <a:ea typeface="Times New Roman"/>
              <a:cs typeface="Times New Roman"/>
              <a:sym typeface="Times New Roman"/>
            </a:endParaRPr>
          </a:p>
          <a:p>
            <a:pPr indent="-317817" lvl="0" marL="457200" rtl="0" algn="l">
              <a:lnSpc>
                <a:spcPct val="95000"/>
              </a:lnSpc>
              <a:spcBef>
                <a:spcPts val="1200"/>
              </a:spcBef>
              <a:spcAft>
                <a:spcPts val="0"/>
              </a:spcAft>
              <a:buClr>
                <a:srgbClr val="000000"/>
              </a:buClr>
              <a:buSzPts val="1405"/>
              <a:buFont typeface="Arial"/>
              <a:buChar char="●"/>
            </a:pPr>
            <a:r>
              <a:rPr b="1" lang="en" sz="1405">
                <a:solidFill>
                  <a:srgbClr val="000000"/>
                </a:solidFill>
                <a:latin typeface="Times New Roman"/>
                <a:ea typeface="Times New Roman"/>
                <a:cs typeface="Times New Roman"/>
                <a:sym typeface="Times New Roman"/>
              </a:rPr>
              <a:t>Non-maleficence</a:t>
            </a:r>
            <a:r>
              <a:rPr lang="en" sz="1405">
                <a:solidFill>
                  <a:srgbClr val="000000"/>
                </a:solidFill>
                <a:latin typeface="Times New Roman"/>
                <a:ea typeface="Times New Roman"/>
                <a:cs typeface="Times New Roman"/>
                <a:sym typeface="Times New Roman"/>
              </a:rPr>
              <a:t>: Ensure nutrition interventions do not cause harm.</a:t>
            </a:r>
            <a:endParaRPr sz="1405">
              <a:solidFill>
                <a:srgbClr val="000000"/>
              </a:solidFill>
              <a:latin typeface="Times New Roman"/>
              <a:ea typeface="Times New Roman"/>
              <a:cs typeface="Times New Roman"/>
              <a:sym typeface="Times New Roman"/>
            </a:endParaRPr>
          </a:p>
          <a:p>
            <a:pPr indent="-317817" lvl="0" marL="457200" rtl="0" algn="l">
              <a:lnSpc>
                <a:spcPct val="95000"/>
              </a:lnSpc>
              <a:spcBef>
                <a:spcPts val="0"/>
              </a:spcBef>
              <a:spcAft>
                <a:spcPts val="0"/>
              </a:spcAft>
              <a:buClr>
                <a:srgbClr val="000000"/>
              </a:buClr>
              <a:buSzPts val="1405"/>
              <a:buFont typeface="Arial"/>
              <a:buChar char="●"/>
            </a:pPr>
            <a:r>
              <a:rPr b="1" lang="en" sz="1405">
                <a:solidFill>
                  <a:srgbClr val="000000"/>
                </a:solidFill>
                <a:latin typeface="Times New Roman"/>
                <a:ea typeface="Times New Roman"/>
                <a:cs typeface="Times New Roman"/>
                <a:sym typeface="Times New Roman"/>
              </a:rPr>
              <a:t>Autonomy</a:t>
            </a:r>
            <a:r>
              <a:rPr lang="en" sz="1405">
                <a:solidFill>
                  <a:srgbClr val="000000"/>
                </a:solidFill>
                <a:latin typeface="Times New Roman"/>
                <a:ea typeface="Times New Roman"/>
                <a:cs typeface="Times New Roman"/>
                <a:sym typeface="Times New Roman"/>
              </a:rPr>
              <a:t>: Educate the patient on their nutrition options.</a:t>
            </a:r>
            <a:endParaRPr sz="1405">
              <a:solidFill>
                <a:srgbClr val="000000"/>
              </a:solidFill>
              <a:latin typeface="Times New Roman"/>
              <a:ea typeface="Times New Roman"/>
              <a:cs typeface="Times New Roman"/>
              <a:sym typeface="Times New Roman"/>
            </a:endParaRPr>
          </a:p>
          <a:p>
            <a:pPr indent="-317817" lvl="0" marL="457200" rtl="0" algn="l">
              <a:lnSpc>
                <a:spcPct val="95000"/>
              </a:lnSpc>
              <a:spcBef>
                <a:spcPts val="0"/>
              </a:spcBef>
              <a:spcAft>
                <a:spcPts val="0"/>
              </a:spcAft>
              <a:buClr>
                <a:srgbClr val="000000"/>
              </a:buClr>
              <a:buSzPts val="1405"/>
              <a:buFont typeface="Arial"/>
              <a:buChar char="●"/>
            </a:pPr>
            <a:r>
              <a:rPr b="1" lang="en" sz="1405">
                <a:solidFill>
                  <a:srgbClr val="000000"/>
                </a:solidFill>
                <a:latin typeface="Times New Roman"/>
                <a:ea typeface="Times New Roman"/>
                <a:cs typeface="Times New Roman"/>
                <a:sym typeface="Times New Roman"/>
              </a:rPr>
              <a:t>Beneficence</a:t>
            </a:r>
            <a:r>
              <a:rPr lang="en" sz="1405">
                <a:solidFill>
                  <a:srgbClr val="000000"/>
                </a:solidFill>
                <a:latin typeface="Times New Roman"/>
                <a:ea typeface="Times New Roman"/>
                <a:cs typeface="Times New Roman"/>
                <a:sym typeface="Times New Roman"/>
              </a:rPr>
              <a:t>: Advocate for proper nutrition support and medical care.</a:t>
            </a:r>
            <a:endParaRPr sz="1405">
              <a:solidFill>
                <a:srgbClr val="000000"/>
              </a:solidFill>
              <a:latin typeface="Times New Roman"/>
              <a:ea typeface="Times New Roman"/>
              <a:cs typeface="Times New Roman"/>
              <a:sym typeface="Times New Roman"/>
            </a:endParaRPr>
          </a:p>
          <a:p>
            <a:pPr indent="0" lvl="0" marL="0" rtl="0" algn="l">
              <a:lnSpc>
                <a:spcPct val="95000"/>
              </a:lnSpc>
              <a:spcBef>
                <a:spcPts val="1200"/>
              </a:spcBef>
              <a:spcAft>
                <a:spcPts val="0"/>
              </a:spcAft>
              <a:buSzPts val="605"/>
              <a:buNone/>
            </a:pPr>
            <a:r>
              <a:rPr b="1" lang="en" sz="1405">
                <a:solidFill>
                  <a:srgbClr val="000000"/>
                </a:solidFill>
                <a:latin typeface="Times New Roman"/>
                <a:ea typeface="Times New Roman"/>
                <a:cs typeface="Times New Roman"/>
                <a:sym typeface="Times New Roman"/>
              </a:rPr>
              <a:t>Standards of Practice &amp; Performance</a:t>
            </a:r>
            <a:endParaRPr b="1" sz="1405">
              <a:solidFill>
                <a:srgbClr val="000000"/>
              </a:solidFill>
              <a:latin typeface="Times New Roman"/>
              <a:ea typeface="Times New Roman"/>
              <a:cs typeface="Times New Roman"/>
              <a:sym typeface="Times New Roman"/>
            </a:endParaRPr>
          </a:p>
          <a:p>
            <a:pPr indent="-317817" lvl="0" marL="457200" rtl="0" algn="l">
              <a:lnSpc>
                <a:spcPct val="95000"/>
              </a:lnSpc>
              <a:spcBef>
                <a:spcPts val="1200"/>
              </a:spcBef>
              <a:spcAft>
                <a:spcPts val="0"/>
              </a:spcAft>
              <a:buClr>
                <a:srgbClr val="000000"/>
              </a:buClr>
              <a:buSzPts val="1405"/>
              <a:buFont typeface="Arial"/>
              <a:buChar char="●"/>
            </a:pPr>
            <a:r>
              <a:rPr b="1" lang="en" sz="1405">
                <a:solidFill>
                  <a:srgbClr val="000000"/>
                </a:solidFill>
                <a:latin typeface="Times New Roman"/>
                <a:ea typeface="Times New Roman"/>
                <a:cs typeface="Times New Roman"/>
                <a:sym typeface="Times New Roman"/>
              </a:rPr>
              <a:t>Assessment &amp; diagnosis</a:t>
            </a:r>
            <a:r>
              <a:rPr lang="en" sz="1405">
                <a:solidFill>
                  <a:srgbClr val="000000"/>
                </a:solidFill>
                <a:latin typeface="Times New Roman"/>
                <a:ea typeface="Times New Roman"/>
                <a:cs typeface="Times New Roman"/>
                <a:sym typeface="Times New Roman"/>
              </a:rPr>
              <a:t>: Identify CHF early (AND, 2023).</a:t>
            </a:r>
            <a:endParaRPr sz="1405">
              <a:solidFill>
                <a:srgbClr val="000000"/>
              </a:solidFill>
              <a:latin typeface="Times New Roman"/>
              <a:ea typeface="Times New Roman"/>
              <a:cs typeface="Times New Roman"/>
              <a:sym typeface="Times New Roman"/>
            </a:endParaRPr>
          </a:p>
          <a:p>
            <a:pPr indent="-317817" lvl="0" marL="457200" rtl="0" algn="l">
              <a:lnSpc>
                <a:spcPct val="95000"/>
              </a:lnSpc>
              <a:spcBef>
                <a:spcPts val="0"/>
              </a:spcBef>
              <a:spcAft>
                <a:spcPts val="0"/>
              </a:spcAft>
              <a:buClr>
                <a:srgbClr val="000000"/>
              </a:buClr>
              <a:buSzPts val="1405"/>
              <a:buFont typeface="Arial"/>
              <a:buChar char="●"/>
            </a:pPr>
            <a:r>
              <a:rPr b="1" lang="en" sz="1405">
                <a:solidFill>
                  <a:srgbClr val="000000"/>
                </a:solidFill>
                <a:latin typeface="Times New Roman"/>
                <a:ea typeface="Times New Roman"/>
                <a:cs typeface="Times New Roman"/>
                <a:sym typeface="Times New Roman"/>
              </a:rPr>
              <a:t>Intervention &amp; monitoring</a:t>
            </a:r>
            <a:r>
              <a:rPr lang="en" sz="1405">
                <a:solidFill>
                  <a:srgbClr val="000000"/>
                </a:solidFill>
                <a:latin typeface="Times New Roman"/>
                <a:ea typeface="Times New Roman"/>
                <a:cs typeface="Times New Roman"/>
                <a:sym typeface="Times New Roman"/>
              </a:rPr>
              <a:t>: Provide evidence-based CHF education</a:t>
            </a:r>
            <a:endParaRPr sz="1405">
              <a:solidFill>
                <a:srgbClr val="000000"/>
              </a:solidFill>
              <a:latin typeface="Times New Roman"/>
              <a:ea typeface="Times New Roman"/>
              <a:cs typeface="Times New Roman"/>
              <a:sym typeface="Times New Roman"/>
            </a:endParaRPr>
          </a:p>
          <a:p>
            <a:pPr indent="0" lvl="0" marL="0" rtl="0" algn="l">
              <a:lnSpc>
                <a:spcPct val="95000"/>
              </a:lnSpc>
              <a:spcBef>
                <a:spcPts val="1200"/>
              </a:spcBef>
              <a:spcAft>
                <a:spcPts val="1200"/>
              </a:spcAft>
              <a:buSzPts val="605"/>
              <a:buNone/>
            </a:pPr>
            <a:r>
              <a:t/>
            </a:r>
            <a:endParaRPr sz="715"/>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1"/>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640">
                <a:latin typeface="Times New Roman"/>
                <a:ea typeface="Times New Roman"/>
                <a:cs typeface="Times New Roman"/>
                <a:sym typeface="Times New Roman"/>
              </a:rPr>
              <a:t>Conclusion</a:t>
            </a:r>
            <a:endParaRPr sz="2640">
              <a:latin typeface="Times New Roman"/>
              <a:ea typeface="Times New Roman"/>
              <a:cs typeface="Times New Roman"/>
              <a:sym typeface="Times New Roman"/>
            </a:endParaRPr>
          </a:p>
        </p:txBody>
      </p:sp>
      <p:sp>
        <p:nvSpPr>
          <p:cNvPr id="136" name="Google Shape;136;p21"/>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30200" lvl="0" marL="457200" rtl="0" algn="l">
              <a:spcBef>
                <a:spcPts val="1200"/>
              </a:spcBef>
              <a:spcAft>
                <a:spcPts val="0"/>
              </a:spcAft>
              <a:buClr>
                <a:srgbClr val="000000"/>
              </a:buClr>
              <a:buSzPts val="1600"/>
              <a:buFont typeface="Arial"/>
              <a:buChar char="●"/>
            </a:pPr>
            <a:r>
              <a:rPr lang="en" sz="1600">
                <a:solidFill>
                  <a:srgbClr val="000000"/>
                </a:solidFill>
                <a:latin typeface="Times New Roman"/>
                <a:ea typeface="Times New Roman"/>
                <a:cs typeface="Times New Roman"/>
                <a:sym typeface="Times New Roman"/>
              </a:rPr>
              <a:t>This case highlights the critical role of individualized nutrition interventions for managing chronic diseases such as CHF, T2DM, and CKD. Ongoing dietary education, patient adherence to fluid and sodium restrictions, and close monitoring are essential for optimizing patient outcomes.</a:t>
            </a:r>
            <a:endParaRPr sz="1600">
              <a:solidFill>
                <a:srgbClr val="000000"/>
              </a:solidFill>
              <a:latin typeface="Times New Roman"/>
              <a:ea typeface="Times New Roman"/>
              <a:cs typeface="Times New Roman"/>
              <a:sym typeface="Times New Roman"/>
            </a:endParaRPr>
          </a:p>
          <a:p>
            <a:pPr indent="0" lvl="0" marL="0" rtl="0" algn="l">
              <a:spcBef>
                <a:spcPts val="1200"/>
              </a:spcBef>
              <a:spcAft>
                <a:spcPts val="1200"/>
              </a:spcAft>
              <a:buNone/>
            </a:pPr>
            <a:r>
              <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